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456" r:id="rId2"/>
    <p:sldId id="459" r:id="rId3"/>
    <p:sldId id="466" r:id="rId4"/>
    <p:sldId id="467" r:id="rId5"/>
    <p:sldId id="465" r:id="rId6"/>
    <p:sldId id="464" r:id="rId7"/>
    <p:sldId id="458" r:id="rId8"/>
    <p:sldId id="455" r:id="rId9"/>
    <p:sldId id="461" r:id="rId10"/>
    <p:sldId id="468" r:id="rId11"/>
    <p:sldId id="462" r:id="rId12"/>
    <p:sldId id="283" r:id="rId13"/>
    <p:sldId id="460" r:id="rId14"/>
    <p:sldId id="394" r:id="rId15"/>
    <p:sldId id="282" r:id="rId16"/>
    <p:sldId id="469" r:id="rId17"/>
    <p:sldId id="463" r:id="rId18"/>
  </p:sldIdLst>
  <p:sldSz cx="10693400" cy="7562850"/>
  <p:notesSz cx="10693400" cy="756285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266"/>
    <p:restoredTop sz="94762"/>
  </p:normalViewPr>
  <p:slideViewPr>
    <p:cSldViewPr>
      <p:cViewPr varScale="1">
        <p:scale>
          <a:sx n="110" d="100"/>
          <a:sy n="110" d="100"/>
        </p:scale>
        <p:origin x="2344" y="17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855800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rxjs-dev.firebaseapp.com/guide/subject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950775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543300" y="946150"/>
            <a:ext cx="3606800" cy="25511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069975" y="3640138"/>
            <a:ext cx="8553450" cy="2978150"/>
          </a:xfrm>
          <a:prstGeom prst="rect">
            <a:avLst/>
          </a:prstGeom>
        </p:spPr>
        <p:txBody>
          <a:bodyPr/>
          <a:lstStyle/>
          <a:p>
            <a:pPr rtl="0"/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</a:t>
            </a:r>
            <a:r>
              <a:rPr lang="en-GB" sz="1200" b="0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Subject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a special type of Observable that observers can also subscribe to it to receive published values but with one difference: </a:t>
            </a:r>
            <a:r>
              <a:rPr lang="en-GB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values are </a:t>
            </a:r>
            <a:r>
              <a:rPr lang="en-GB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multicasted</a:t>
            </a:r>
            <a:r>
              <a:rPr lang="en-GB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many Observers.</a:t>
            </a:r>
            <a:endParaRPr lang="en-GB" b="0" dirty="0">
              <a:effectLst/>
            </a:endParaRPr>
          </a:p>
          <a:p>
            <a:pPr rtl="0"/>
            <a:r>
              <a:rPr lang="en-GB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Subjects are also </a:t>
            </a:r>
            <a:r>
              <a:rPr lang="en-GB" sz="1200" b="1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Observers</a:t>
            </a:r>
            <a:r>
              <a:rPr lang="en-GB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1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i.e</a:t>
            </a:r>
            <a:r>
              <a:rPr lang="en-GB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they can also subscribe to other Observables and listen to published data.</a:t>
            </a:r>
            <a:endParaRPr lang="en-GB" b="0" dirty="0">
              <a:effectLst/>
            </a:endParaRPr>
          </a:p>
          <a:p>
            <a:pPr rtl="0"/>
            <a:br>
              <a:rPr lang="en-GB" b="0" dirty="0">
                <a:effectLst/>
              </a:rPr>
            </a:br>
            <a:r>
              <a:rPr lang="en-GB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By default an </a:t>
            </a:r>
            <a:r>
              <a:rPr lang="en-GB" sz="1200" b="0" i="1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RxJS</a:t>
            </a:r>
            <a:r>
              <a:rPr lang="en-GB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Observable is unicast.</a:t>
            </a:r>
            <a:endParaRPr lang="en-GB" b="0" dirty="0">
              <a:effectLst/>
            </a:endParaRPr>
          </a:p>
          <a:p>
            <a:pPr rtl="0"/>
            <a:br>
              <a:rPr lang="en-GB" b="0" dirty="0">
                <a:effectLst/>
              </a:rPr>
            </a:b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Unicast simply means that each subscribed observer has an independent execution of the Observable while multicast means that the Observable execution is shared by multiple Observers.</a:t>
            </a:r>
            <a:endParaRPr lang="en-GB" b="0" dirty="0">
              <a:effectLst/>
            </a:endParaRPr>
          </a:p>
          <a:p>
            <a:br>
              <a:rPr lang="en-GB" dirty="0"/>
            </a:b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8659901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802005" y="2344483"/>
            <a:ext cx="9089390" cy="15881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604010" y="4235196"/>
            <a:ext cx="7485379" cy="189071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322094-E358-534C-BE80-A03A09CAF25D}" type="datetime1">
              <a:rPr lang="en-US" smtClean="0"/>
              <a:t>1/16/22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64135">
              <a:lnSpc>
                <a:spcPct val="100000"/>
              </a:lnSpc>
            </a:pPr>
            <a:fld id="{81D60167-4931-47E6-BA6A-407CBD079E47}" type="slidenum">
              <a:rPr spc="-10" dirty="0"/>
              <a:t>‹#›</a:t>
            </a:fld>
            <a:endParaRPr spc="-1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750" b="1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950" b="0" i="0">
                <a:solidFill>
                  <a:schemeClr val="tx1"/>
                </a:solidFill>
                <a:latin typeface="Consolas"/>
                <a:cs typeface="Consolas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66B5DA-DEE5-8644-9F0E-DBCE6D1C3A42}" type="datetime1">
              <a:rPr lang="en-US" smtClean="0"/>
              <a:t>1/16/22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64135">
              <a:lnSpc>
                <a:spcPct val="100000"/>
              </a:lnSpc>
            </a:pPr>
            <a:fld id="{81D60167-4931-47E6-BA6A-407CBD079E47}" type="slidenum">
              <a:rPr spc="-10" dirty="0"/>
              <a:t>‹#›</a:t>
            </a:fld>
            <a:endParaRPr spc="-1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750" b="1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534670" y="1739455"/>
            <a:ext cx="4651629" cy="499148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507100" y="1739455"/>
            <a:ext cx="4651629" cy="499148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F97762-3263-DF49-80A6-CD151E4C6914}" type="datetime1">
              <a:rPr lang="en-US" smtClean="0"/>
              <a:t>1/16/22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64135">
              <a:lnSpc>
                <a:spcPct val="100000"/>
              </a:lnSpc>
            </a:pPr>
            <a:fld id="{81D60167-4931-47E6-BA6A-407CBD079E47}" type="slidenum">
              <a:rPr spc="-10" dirty="0"/>
              <a:t>‹#›</a:t>
            </a:fld>
            <a:endParaRPr spc="-10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750" b="1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6BEC33-56F8-0444-9BA6-E82DAC05C6FD}" type="datetime1">
              <a:rPr lang="en-US" smtClean="0"/>
              <a:t>1/16/22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64135">
              <a:lnSpc>
                <a:spcPct val="100000"/>
              </a:lnSpc>
            </a:pPr>
            <a:fld id="{81D60167-4931-47E6-BA6A-407CBD079E47}" type="slidenum">
              <a:rPr spc="-10" dirty="0"/>
              <a:t>‹#›</a:t>
            </a:fld>
            <a:endParaRPr spc="-1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8498E7-83D0-C34B-8AF7-9656E256FA44}" type="datetime1">
              <a:rPr lang="en-US" smtClean="0"/>
              <a:t>1/16/22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64135">
              <a:lnSpc>
                <a:spcPct val="100000"/>
              </a:lnSpc>
            </a:pPr>
            <a:fld id="{81D60167-4931-47E6-BA6A-407CBD079E47}" type="slidenum">
              <a:rPr spc="-10" dirty="0"/>
              <a:t>‹#›</a:t>
            </a:fld>
            <a:endParaRPr spc="-10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1399675" y="6985257"/>
            <a:ext cx="9047480" cy="0"/>
          </a:xfrm>
          <a:custGeom>
            <a:avLst/>
            <a:gdLst/>
            <a:ahLst/>
            <a:cxnLst/>
            <a:rect l="l" t="t" r="r" b="b"/>
            <a:pathLst>
              <a:path w="9047480">
                <a:moveTo>
                  <a:pt x="0" y="0"/>
                </a:moveTo>
                <a:lnTo>
                  <a:pt x="9047225" y="0"/>
                </a:lnTo>
              </a:path>
            </a:pathLst>
          </a:custGeom>
          <a:ln w="119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266584" y="472182"/>
            <a:ext cx="8160230" cy="3797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750" b="1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11770" y="1183666"/>
            <a:ext cx="9069859" cy="32200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950" b="0" i="0">
                <a:solidFill>
                  <a:schemeClr val="tx1"/>
                </a:solidFill>
                <a:latin typeface="Consolas"/>
                <a:cs typeface="Consolas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534670" y="7033450"/>
            <a:ext cx="2459482" cy="37814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AC77C6-CD6A-8242-9423-990DEB973133}" type="datetime1">
              <a:rPr lang="en-US" smtClean="0"/>
              <a:t>1/16/22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0224155" y="7254105"/>
            <a:ext cx="229870" cy="1866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0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64135">
              <a:lnSpc>
                <a:spcPct val="100000"/>
              </a:lnSpc>
            </a:pPr>
            <a:fld id="{81D60167-4931-47E6-BA6A-407CBD079E47}" type="slidenum">
              <a:rPr spc="-10" dirty="0"/>
              <a:t>‹#›</a:t>
            </a:fld>
            <a:endParaRPr spc="-1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hf sldNum="0" hdr="0" ft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rxjs-dev.firebaseapp.com/guide/subject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rxjs.dev/api/operators" TargetMode="External"/><Relationship Id="rId2" Type="http://schemas.openxmlformats.org/officeDocument/2006/relationships/hyperlink" Target="https://indepth.dev/reference/rxjs/operators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://reactivex.io/rxjs/class/es6/Subscription.js~Subscription.html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blog.angular-university.io/rxjs-higher-order-mapping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98700" y="2333625"/>
            <a:ext cx="6287770" cy="183127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nl-NL" sz="5950" b="1" spc="-5" dirty="0" err="1">
                <a:latin typeface="Verdana"/>
                <a:cs typeface="Verdana"/>
              </a:rPr>
              <a:t>RxJS</a:t>
            </a:r>
            <a:r>
              <a:rPr lang="nl-NL" sz="5950" b="1" spc="-5" dirty="0">
                <a:latin typeface="Verdana"/>
                <a:cs typeface="Verdana"/>
              </a:rPr>
              <a:t> </a:t>
            </a:r>
            <a:r>
              <a:rPr lang="nl-NL" sz="5950" b="1" spc="-5" dirty="0" err="1">
                <a:latin typeface="Verdana"/>
                <a:cs typeface="Verdana"/>
              </a:rPr>
              <a:t>advanced</a:t>
            </a:r>
            <a:endParaRPr sz="5950" dirty="0"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17479374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A72E08-B0F9-7743-B071-2AF12DF1A3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6584" y="472182"/>
            <a:ext cx="9069858" cy="423193"/>
          </a:xfrm>
        </p:spPr>
        <p:txBody>
          <a:bodyPr/>
          <a:lstStyle/>
          <a:p>
            <a:r>
              <a:rPr lang="en-US" dirty="0" err="1"/>
              <a:t>RxJs</a:t>
            </a:r>
            <a:r>
              <a:rPr lang="en-US" dirty="0"/>
              <a:t>  Schedulers</a:t>
            </a:r>
            <a:endParaRPr lang="en-NL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98BD92-9879-2A42-971E-21E00517F5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1004" y="1216194"/>
            <a:ext cx="9677400" cy="600164"/>
          </a:xfrm>
        </p:spPr>
        <p:txBody>
          <a:bodyPr/>
          <a:lstStyle/>
          <a:p>
            <a:r>
              <a:rPr lang="en-US" dirty="0">
                <a:solidFill>
                  <a:srgbClr val="00B0F0"/>
                </a:solidFill>
              </a:rPr>
              <a:t>https://</a:t>
            </a:r>
            <a:r>
              <a:rPr lang="en-US" dirty="0" err="1">
                <a:solidFill>
                  <a:srgbClr val="00B0F0"/>
                </a:solidFill>
              </a:rPr>
              <a:t>www.youtube.com</a:t>
            </a:r>
            <a:r>
              <a:rPr lang="en-US" dirty="0">
                <a:solidFill>
                  <a:srgbClr val="00B0F0"/>
                </a:solidFill>
              </a:rPr>
              <a:t>/</a:t>
            </a:r>
            <a:r>
              <a:rPr lang="en-US" dirty="0" err="1">
                <a:solidFill>
                  <a:srgbClr val="00B0F0"/>
                </a:solidFill>
              </a:rPr>
              <a:t>watch?v</a:t>
            </a:r>
            <a:r>
              <a:rPr lang="en-US" dirty="0">
                <a:solidFill>
                  <a:srgbClr val="00B0F0"/>
                </a:solidFill>
              </a:rPr>
              <a:t>=-OhAR6l-Q0Q&amp;list=PLX7eV3JL9sfl8lRNZyzAu8YN-uqrgbhij&amp;index=5</a:t>
            </a:r>
            <a:endParaRPr lang="en-NL" dirty="0">
              <a:solidFill>
                <a:srgbClr val="00B0F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C513313-89CA-C043-BCB1-418044DEB1F9}"/>
              </a:ext>
            </a:extLst>
          </p:cNvPr>
          <p:cNvSpPr/>
          <p:nvPr/>
        </p:nvSpPr>
        <p:spPr>
          <a:xfrm>
            <a:off x="5227917" y="3596759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NL" dirty="0"/>
              <a:t> 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C28C24C-1C6F-B046-BB96-A762589CBB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37177"/>
            <a:ext cx="10693400" cy="5631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3545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9569E-157E-1441-92E6-273545ADE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6584" y="472182"/>
            <a:ext cx="8160230" cy="1269578"/>
          </a:xfrm>
        </p:spPr>
        <p:txBody>
          <a:bodyPr/>
          <a:lstStyle/>
          <a:p>
            <a:pPr rtl="0"/>
            <a:r>
              <a:rPr lang="en-US" dirty="0"/>
              <a:t>Hot and Cold Observables</a:t>
            </a:r>
            <a:br>
              <a:rPr lang="en-US" b="0" dirty="0"/>
            </a:br>
            <a:br>
              <a:rPr lang="en-US" dirty="0"/>
            </a:br>
            <a:endParaRPr lang="en-NL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7B714C-A5E5-3F4B-B414-225F1D4F4D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1770" y="1183666"/>
            <a:ext cx="9069859" cy="3901068"/>
          </a:xfrm>
        </p:spPr>
        <p:txBody>
          <a:bodyPr/>
          <a:lstStyle/>
          <a:p>
            <a:pPr rtl="0"/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Unlike regular Observables, ‘</a:t>
            </a:r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Subjects’ are called hot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</a:p>
          <a:p>
            <a:pPr rtl="0"/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rtl="0"/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 </a:t>
            </a:r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hot Observable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starts emitting events even before any observer subscribes to it, which means observers may lose previous emitted values if they don’t subscribe at that right time</a:t>
            </a:r>
          </a:p>
          <a:p>
            <a:pPr rtl="0"/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rtl="0"/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While </a:t>
            </a:r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cold Observables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start emitting values when at least one observer is subscribed</a:t>
            </a:r>
          </a:p>
          <a:p>
            <a:pPr rtl="0"/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rtl="0"/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rtl="0"/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See: </a:t>
            </a:r>
            <a:r>
              <a:rPr lang="en-US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https://</a:t>
            </a:r>
            <a:r>
              <a:rPr lang="en-US" dirty="0" err="1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www.youtube.com</a:t>
            </a:r>
            <a:r>
              <a:rPr lang="en-US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/</a:t>
            </a:r>
            <a:r>
              <a:rPr lang="en-US" dirty="0" err="1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watch?v</a:t>
            </a:r>
            <a:r>
              <a:rPr lang="en-US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=</a:t>
            </a:r>
            <a:r>
              <a:rPr lang="en-US" dirty="0" err="1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oKqcL-iMITY</a:t>
            </a:r>
            <a:endParaRPr lang="en-US" dirty="0">
              <a:solidFill>
                <a:srgbClr val="00B0F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b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endParaRPr lang="en-NL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A129F3-6A04-5440-88E4-E5C6DFF43E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8300" y="4799268"/>
            <a:ext cx="4191000" cy="2171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9762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14945" y="259583"/>
            <a:ext cx="9063509" cy="637867"/>
          </a:xfrm>
          <a:prstGeom prst="rect">
            <a:avLst/>
          </a:prstGeom>
        </p:spPr>
        <p:txBody>
          <a:bodyPr vert="horz" wrap="square" lIns="0" tIns="212598" rIns="0" bIns="0" rtlCol="0">
            <a:spAutoFit/>
          </a:bodyPr>
          <a:lstStyle/>
          <a:p>
            <a:pPr marL="464184" algn="ctr">
              <a:lnSpc>
                <a:spcPct val="100000"/>
              </a:lnSpc>
            </a:pPr>
            <a:r>
              <a:rPr lang="nl-NL" spc="15" dirty="0"/>
              <a:t>Subject</a:t>
            </a:r>
            <a:endParaRPr spc="15" dirty="0"/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xfrm>
            <a:off x="611745" y="1654272"/>
            <a:ext cx="9469909" cy="135934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19785" algn="ctr">
              <a:lnSpc>
                <a:spcPct val="100000"/>
              </a:lnSpc>
              <a:spcBef>
                <a:spcPts val="2160"/>
              </a:spcBef>
              <a:tabLst>
                <a:tab pos="1161415" algn="l"/>
              </a:tabLst>
            </a:pPr>
            <a:r>
              <a:rPr lang="en-GB" sz="2800" b="1" spc="-25" dirty="0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Subject(</a:t>
            </a:r>
            <a:r>
              <a:rPr lang="en-GB" sz="2800" b="1" spc="-20" dirty="0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  <a:r>
              <a:rPr lang="en-GB" sz="2800" b="1" spc="-665" dirty="0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GB" sz="2800" b="1" spc="-35" dirty="0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= </a:t>
            </a:r>
            <a:r>
              <a:rPr lang="en-GB" sz="2800" b="1" i="1" spc="-25" dirty="0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Observabl</a:t>
            </a:r>
            <a:r>
              <a:rPr lang="en-GB" sz="2800" b="1" i="1" spc="-20" dirty="0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</a:t>
            </a:r>
            <a:r>
              <a:rPr lang="en-GB" sz="2800" b="1" i="1" spc="-660" dirty="0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</a:t>
            </a:r>
            <a:r>
              <a:rPr lang="en-GB" sz="2800" b="1" i="1" spc="-15" dirty="0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and  </a:t>
            </a:r>
            <a:r>
              <a:rPr lang="en-GB" sz="2800" b="1" i="1" spc="-25" dirty="0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Observer</a:t>
            </a:r>
            <a:endParaRPr lang="en-GB" sz="2800" b="1" i="1" spc="-15" dirty="0">
              <a:solidFill>
                <a:srgbClr val="C0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819785">
              <a:lnSpc>
                <a:spcPct val="100000"/>
              </a:lnSpc>
              <a:spcBef>
                <a:spcPts val="2160"/>
              </a:spcBef>
              <a:tabLst>
                <a:tab pos="1161415" algn="l"/>
              </a:tabLst>
            </a:pPr>
            <a:endParaRPr lang="en-GB" b="1" spc="-15" dirty="0">
              <a:solidFill>
                <a:srgbClr val="C00000"/>
              </a:solidFill>
            </a:endParaRPr>
          </a:p>
          <a:p>
            <a:pPr marL="807085">
              <a:lnSpc>
                <a:spcPct val="100000"/>
              </a:lnSpc>
              <a:spcBef>
                <a:spcPts val="4"/>
              </a:spcBef>
            </a:pPr>
            <a:endParaRPr sz="225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487616-BDC9-F74C-A616-58593C6254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6584" y="472182"/>
            <a:ext cx="8160230" cy="1269578"/>
          </a:xfrm>
        </p:spPr>
        <p:txBody>
          <a:bodyPr/>
          <a:lstStyle/>
          <a:p>
            <a:pPr rtl="0"/>
            <a:r>
              <a:rPr lang="en-US" dirty="0"/>
              <a:t>What is a Subject in </a:t>
            </a:r>
            <a:r>
              <a:rPr lang="en-US" dirty="0" err="1"/>
              <a:t>RxJS</a:t>
            </a:r>
            <a:r>
              <a:rPr lang="en-US" dirty="0"/>
              <a:t>?</a:t>
            </a:r>
            <a:br>
              <a:rPr lang="en-US" b="0" dirty="0"/>
            </a:br>
            <a:br>
              <a:rPr lang="en-US" dirty="0"/>
            </a:br>
            <a:endParaRPr lang="en-NL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0C0D95-6004-EE42-AB8E-71659775EF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1770" y="1183666"/>
            <a:ext cx="9069859" cy="4801314"/>
          </a:xfrm>
        </p:spPr>
        <p:txBody>
          <a:bodyPr/>
          <a:lstStyle/>
          <a:p>
            <a:endParaRPr lang="en-NL" dirty="0"/>
          </a:p>
          <a:p>
            <a:pPr rtl="0"/>
            <a:r>
              <a:rPr lang="en-US" dirty="0"/>
              <a:t>A </a:t>
            </a:r>
            <a:r>
              <a:rPr lang="en-US" u="sng" dirty="0">
                <a:hlinkClick r:id="rId2"/>
              </a:rPr>
              <a:t>Subject</a:t>
            </a:r>
            <a:r>
              <a:rPr lang="en-US" dirty="0"/>
              <a:t> is a special </a:t>
            </a:r>
            <a:r>
              <a:rPr lang="en-US" b="1" i="1" dirty="0"/>
              <a:t>type of Observable </a:t>
            </a:r>
            <a:r>
              <a:rPr lang="en-US" dirty="0"/>
              <a:t>that observers can also subscribe to it to receive published values but with one difference: </a:t>
            </a:r>
            <a:r>
              <a:rPr lang="en-US" b="1" dirty="0">
                <a:solidFill>
                  <a:srgbClr val="C00000"/>
                </a:solidFill>
              </a:rPr>
              <a:t>The values are </a:t>
            </a:r>
            <a:r>
              <a:rPr lang="en-US" b="1" dirty="0" err="1">
                <a:solidFill>
                  <a:srgbClr val="C00000"/>
                </a:solidFill>
              </a:rPr>
              <a:t>multicasted</a:t>
            </a:r>
            <a:r>
              <a:rPr lang="en-US" b="1" dirty="0">
                <a:solidFill>
                  <a:srgbClr val="C00000"/>
                </a:solidFill>
              </a:rPr>
              <a:t> to many Observers</a:t>
            </a:r>
            <a:r>
              <a:rPr lang="en-US" b="1" dirty="0"/>
              <a:t>.</a:t>
            </a:r>
            <a:endParaRPr lang="en-US" dirty="0"/>
          </a:p>
          <a:p>
            <a:pPr rtl="0"/>
            <a:endParaRPr lang="en-US" i="1" dirty="0"/>
          </a:p>
          <a:p>
            <a:pPr rtl="0"/>
            <a:r>
              <a:rPr lang="en-US" i="1" dirty="0"/>
              <a:t>Subjects are also </a:t>
            </a:r>
            <a:r>
              <a:rPr lang="en-US" b="1" i="1" dirty="0"/>
              <a:t>Observers</a:t>
            </a:r>
            <a:r>
              <a:rPr lang="en-US" i="1" dirty="0"/>
              <a:t> </a:t>
            </a:r>
            <a:r>
              <a:rPr lang="en-US" i="1" dirty="0" err="1"/>
              <a:t>i.e</a:t>
            </a:r>
            <a:r>
              <a:rPr lang="en-US" i="1" dirty="0"/>
              <a:t> they can also subscribe to other Observables and listen to published data.</a:t>
            </a:r>
            <a:endParaRPr lang="en-US" dirty="0"/>
          </a:p>
          <a:p>
            <a:pPr rtl="0"/>
            <a:br>
              <a:rPr lang="en-US" dirty="0"/>
            </a:br>
            <a:r>
              <a:rPr lang="en-US" i="1" dirty="0"/>
              <a:t> By default an </a:t>
            </a:r>
            <a:r>
              <a:rPr lang="en-US" i="1" dirty="0" err="1"/>
              <a:t>RxJS</a:t>
            </a:r>
            <a:r>
              <a:rPr lang="en-US" i="1" dirty="0"/>
              <a:t> Observable is unicast.</a:t>
            </a:r>
            <a:endParaRPr lang="en-US" dirty="0"/>
          </a:p>
          <a:p>
            <a:pPr rtl="0"/>
            <a:br>
              <a:rPr lang="en-US" dirty="0"/>
            </a:br>
            <a:r>
              <a:rPr lang="en-US" dirty="0">
                <a:solidFill>
                  <a:srgbClr val="C00000"/>
                </a:solidFill>
              </a:rPr>
              <a:t>Unicast</a:t>
            </a:r>
            <a:r>
              <a:rPr lang="en-US" dirty="0"/>
              <a:t> simply means that each subscribed observer has an independent execution of the Observable,</a:t>
            </a:r>
          </a:p>
          <a:p>
            <a:pPr rtl="0"/>
            <a:r>
              <a:rPr lang="en-US" dirty="0"/>
              <a:t>while </a:t>
            </a:r>
            <a:r>
              <a:rPr lang="en-US" dirty="0">
                <a:solidFill>
                  <a:srgbClr val="C00000"/>
                </a:solidFill>
              </a:rPr>
              <a:t>Multicast</a:t>
            </a:r>
            <a:r>
              <a:rPr lang="en-US" dirty="0"/>
              <a:t> means that the Observable execution is shared by multiple Observers.</a:t>
            </a:r>
          </a:p>
          <a:p>
            <a:br>
              <a:rPr lang="en-US" dirty="0"/>
            </a:b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0331868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33FEA7B-DD5B-F347-9222-D40161A30C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3550" y="1997075"/>
            <a:ext cx="4686300" cy="3568700"/>
          </a:xfrm>
          <a:prstGeom prst="rect">
            <a:avLst/>
          </a:prstGeom>
        </p:spPr>
      </p:pic>
      <p:sp>
        <p:nvSpPr>
          <p:cNvPr id="8" name="object 2">
            <a:extLst>
              <a:ext uri="{FF2B5EF4-FFF2-40B4-BE49-F238E27FC236}">
                <a16:creationId xmlns:a16="http://schemas.microsoft.com/office/drawing/2014/main" id="{261CC0AB-B1BA-B44F-B808-2EEB2F95B031}"/>
              </a:ext>
            </a:extLst>
          </p:cNvPr>
          <p:cNvSpPr txBox="1">
            <a:spLocks/>
          </p:cNvSpPr>
          <p:nvPr/>
        </p:nvSpPr>
        <p:spPr>
          <a:xfrm>
            <a:off x="814945" y="259583"/>
            <a:ext cx="9063509" cy="637867"/>
          </a:xfrm>
          <a:prstGeom prst="rect">
            <a:avLst/>
          </a:prstGeom>
        </p:spPr>
        <p:txBody>
          <a:bodyPr vert="horz" wrap="square" lIns="0" tIns="212598" rIns="0" bIns="0" rtlCol="0">
            <a:spAutoFit/>
          </a:bodyPr>
          <a:lstStyle>
            <a:lvl1pPr>
              <a:defRPr sz="2750" b="1" i="0">
                <a:solidFill>
                  <a:schemeClr val="tx1"/>
                </a:solidFill>
                <a:latin typeface="Verdana"/>
                <a:ea typeface="+mj-ea"/>
                <a:cs typeface="Verdana"/>
              </a:defRPr>
            </a:lvl1pPr>
          </a:lstStyle>
          <a:p>
            <a:pPr marL="464184" algn="ctr"/>
            <a:r>
              <a:rPr lang="nl-NL" kern="0" spc="15" dirty="0" err="1"/>
              <a:t>Use</a:t>
            </a:r>
            <a:r>
              <a:rPr lang="nl-NL" kern="0" spc="15" dirty="0"/>
              <a:t> Subject</a:t>
            </a:r>
          </a:p>
        </p:txBody>
      </p:sp>
    </p:spTree>
    <p:extLst>
      <p:ext uri="{BB962C8B-B14F-4D97-AF65-F5344CB8AC3E}">
        <p14:creationId xmlns:p14="http://schemas.microsoft.com/office/powerpoint/2010/main" val="26877802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14945" y="259583"/>
            <a:ext cx="9063509" cy="716350"/>
          </a:xfrm>
          <a:prstGeom prst="rect">
            <a:avLst/>
          </a:prstGeom>
        </p:spPr>
        <p:txBody>
          <a:bodyPr vert="horz" wrap="square" lIns="0" tIns="290322" rIns="0" bIns="0" rtlCol="0">
            <a:spAutoFit/>
          </a:bodyPr>
          <a:lstStyle/>
          <a:p>
            <a:pPr marL="745490" algn="ctr">
              <a:lnSpc>
                <a:spcPct val="100000"/>
              </a:lnSpc>
            </a:pPr>
            <a:r>
              <a:rPr lang="nl-NL" spc="10" dirty="0"/>
              <a:t>Subject = </a:t>
            </a:r>
            <a:r>
              <a:rPr lang="nl-NL" spc="10" dirty="0" err="1"/>
              <a:t>Eventbus</a:t>
            </a:r>
            <a:r>
              <a:rPr lang="nl-NL" spc="10" dirty="0"/>
              <a:t> = queue/topic</a:t>
            </a:r>
            <a:endParaRPr spc="10" dirty="0"/>
          </a:p>
        </p:txBody>
      </p:sp>
      <p:sp>
        <p:nvSpPr>
          <p:cNvPr id="3" name="object 3"/>
          <p:cNvSpPr/>
          <p:nvPr/>
        </p:nvSpPr>
        <p:spPr>
          <a:xfrm>
            <a:off x="1462159" y="2124459"/>
            <a:ext cx="8821420" cy="4010025"/>
          </a:xfrm>
          <a:custGeom>
            <a:avLst/>
            <a:gdLst/>
            <a:ahLst/>
            <a:cxnLst/>
            <a:rect l="l" t="t" r="r" b="b"/>
            <a:pathLst>
              <a:path w="8821420" h="4010025">
                <a:moveTo>
                  <a:pt x="0" y="4009643"/>
                </a:moveTo>
                <a:lnTo>
                  <a:pt x="8820911" y="4009643"/>
                </a:lnTo>
                <a:lnTo>
                  <a:pt x="8820911" y="0"/>
                </a:lnTo>
                <a:lnTo>
                  <a:pt x="0" y="0"/>
                </a:lnTo>
                <a:lnTo>
                  <a:pt x="0" y="4009643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455301" y="2117607"/>
            <a:ext cx="8834755" cy="4023360"/>
          </a:xfrm>
          <a:custGeom>
            <a:avLst/>
            <a:gdLst/>
            <a:ahLst/>
            <a:cxnLst/>
            <a:rect l="l" t="t" r="r" b="b"/>
            <a:pathLst>
              <a:path w="8834755" h="4023360">
                <a:moveTo>
                  <a:pt x="8834627" y="0"/>
                </a:moveTo>
                <a:lnTo>
                  <a:pt x="0" y="0"/>
                </a:lnTo>
                <a:lnTo>
                  <a:pt x="0" y="4023359"/>
                </a:lnTo>
                <a:lnTo>
                  <a:pt x="8834627" y="4023359"/>
                </a:lnTo>
                <a:lnTo>
                  <a:pt x="8834627" y="4016495"/>
                </a:lnTo>
                <a:lnTo>
                  <a:pt x="13715" y="4016495"/>
                </a:lnTo>
                <a:lnTo>
                  <a:pt x="6857" y="4009637"/>
                </a:lnTo>
                <a:lnTo>
                  <a:pt x="13715" y="4009637"/>
                </a:lnTo>
                <a:lnTo>
                  <a:pt x="13715" y="13715"/>
                </a:lnTo>
                <a:lnTo>
                  <a:pt x="6857" y="13715"/>
                </a:lnTo>
                <a:lnTo>
                  <a:pt x="13715" y="6857"/>
                </a:lnTo>
                <a:lnTo>
                  <a:pt x="8834627" y="6857"/>
                </a:lnTo>
                <a:lnTo>
                  <a:pt x="8834627" y="0"/>
                </a:lnTo>
                <a:close/>
              </a:path>
              <a:path w="8834755" h="4023360">
                <a:moveTo>
                  <a:pt x="13715" y="4009637"/>
                </a:moveTo>
                <a:lnTo>
                  <a:pt x="6857" y="4009637"/>
                </a:lnTo>
                <a:lnTo>
                  <a:pt x="13715" y="4016495"/>
                </a:lnTo>
                <a:lnTo>
                  <a:pt x="13715" y="4009637"/>
                </a:lnTo>
                <a:close/>
              </a:path>
              <a:path w="8834755" h="4023360">
                <a:moveTo>
                  <a:pt x="8820908" y="4009637"/>
                </a:moveTo>
                <a:lnTo>
                  <a:pt x="13715" y="4009637"/>
                </a:lnTo>
                <a:lnTo>
                  <a:pt x="13715" y="4016495"/>
                </a:lnTo>
                <a:lnTo>
                  <a:pt x="8820908" y="4016495"/>
                </a:lnTo>
                <a:lnTo>
                  <a:pt x="8820908" y="4009637"/>
                </a:lnTo>
                <a:close/>
              </a:path>
              <a:path w="8834755" h="4023360">
                <a:moveTo>
                  <a:pt x="8820908" y="6857"/>
                </a:moveTo>
                <a:lnTo>
                  <a:pt x="8820908" y="4016495"/>
                </a:lnTo>
                <a:lnTo>
                  <a:pt x="8827766" y="4009637"/>
                </a:lnTo>
                <a:lnTo>
                  <a:pt x="8834627" y="4009637"/>
                </a:lnTo>
                <a:lnTo>
                  <a:pt x="8834627" y="13715"/>
                </a:lnTo>
                <a:lnTo>
                  <a:pt x="8827766" y="13715"/>
                </a:lnTo>
                <a:lnTo>
                  <a:pt x="8820908" y="6857"/>
                </a:lnTo>
                <a:close/>
              </a:path>
              <a:path w="8834755" h="4023360">
                <a:moveTo>
                  <a:pt x="8834627" y="4009637"/>
                </a:moveTo>
                <a:lnTo>
                  <a:pt x="8827766" y="4009637"/>
                </a:lnTo>
                <a:lnTo>
                  <a:pt x="8820908" y="4016495"/>
                </a:lnTo>
                <a:lnTo>
                  <a:pt x="8834627" y="4016495"/>
                </a:lnTo>
                <a:lnTo>
                  <a:pt x="8834627" y="4009637"/>
                </a:lnTo>
                <a:close/>
              </a:path>
              <a:path w="8834755" h="4023360">
                <a:moveTo>
                  <a:pt x="13715" y="6857"/>
                </a:moveTo>
                <a:lnTo>
                  <a:pt x="6857" y="13715"/>
                </a:lnTo>
                <a:lnTo>
                  <a:pt x="13715" y="13715"/>
                </a:lnTo>
                <a:lnTo>
                  <a:pt x="13715" y="6857"/>
                </a:lnTo>
                <a:close/>
              </a:path>
              <a:path w="8834755" h="4023360">
                <a:moveTo>
                  <a:pt x="8820908" y="6857"/>
                </a:moveTo>
                <a:lnTo>
                  <a:pt x="13715" y="6857"/>
                </a:lnTo>
                <a:lnTo>
                  <a:pt x="13715" y="13715"/>
                </a:lnTo>
                <a:lnTo>
                  <a:pt x="8820908" y="13715"/>
                </a:lnTo>
                <a:lnTo>
                  <a:pt x="8820908" y="6857"/>
                </a:lnTo>
                <a:close/>
              </a:path>
              <a:path w="8834755" h="4023360">
                <a:moveTo>
                  <a:pt x="8834627" y="6857"/>
                </a:moveTo>
                <a:lnTo>
                  <a:pt x="8820908" y="6857"/>
                </a:lnTo>
                <a:lnTo>
                  <a:pt x="8827766" y="13715"/>
                </a:lnTo>
                <a:lnTo>
                  <a:pt x="8834627" y="13715"/>
                </a:lnTo>
                <a:lnTo>
                  <a:pt x="8834627" y="6857"/>
                </a:lnTo>
                <a:close/>
              </a:path>
            </a:pathLst>
          </a:custGeom>
          <a:solidFill>
            <a:srgbClr val="00956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616846" y="2197437"/>
            <a:ext cx="509270" cy="2482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50" b="1" spc="-5" dirty="0">
                <a:solidFill>
                  <a:srgbClr val="FFFFFF"/>
                </a:solidFill>
                <a:latin typeface="Verdana"/>
                <a:cs typeface="Verdana"/>
              </a:rPr>
              <a:t>App</a:t>
            </a:r>
            <a:endParaRPr sz="1750">
              <a:latin typeface="Verdana"/>
              <a:cs typeface="Verdana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564267" y="2471169"/>
            <a:ext cx="5668645" cy="3478529"/>
          </a:xfrm>
          <a:custGeom>
            <a:avLst/>
            <a:gdLst/>
            <a:ahLst/>
            <a:cxnLst/>
            <a:rect l="l" t="t" r="r" b="b"/>
            <a:pathLst>
              <a:path w="5668645" h="3478529">
                <a:moveTo>
                  <a:pt x="0" y="3478529"/>
                </a:moveTo>
                <a:lnTo>
                  <a:pt x="5668517" y="3478529"/>
                </a:lnTo>
                <a:lnTo>
                  <a:pt x="5668517" y="0"/>
                </a:lnTo>
                <a:lnTo>
                  <a:pt x="0" y="0"/>
                </a:lnTo>
                <a:lnTo>
                  <a:pt x="0" y="3478529"/>
                </a:lnTo>
                <a:close/>
              </a:path>
            </a:pathLst>
          </a:custGeom>
          <a:solidFill>
            <a:srgbClr val="0099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557409" y="2464317"/>
            <a:ext cx="5682615" cy="3492500"/>
          </a:xfrm>
          <a:custGeom>
            <a:avLst/>
            <a:gdLst/>
            <a:ahLst/>
            <a:cxnLst/>
            <a:rect l="l" t="t" r="r" b="b"/>
            <a:pathLst>
              <a:path w="5682615" h="3492500">
                <a:moveTo>
                  <a:pt x="5682233" y="0"/>
                </a:moveTo>
                <a:lnTo>
                  <a:pt x="0" y="0"/>
                </a:lnTo>
                <a:lnTo>
                  <a:pt x="0" y="3492245"/>
                </a:lnTo>
                <a:lnTo>
                  <a:pt x="5682233" y="3492245"/>
                </a:lnTo>
                <a:lnTo>
                  <a:pt x="5682233" y="3485381"/>
                </a:lnTo>
                <a:lnTo>
                  <a:pt x="13715" y="3485381"/>
                </a:lnTo>
                <a:lnTo>
                  <a:pt x="6857" y="3478523"/>
                </a:lnTo>
                <a:lnTo>
                  <a:pt x="13715" y="3478523"/>
                </a:lnTo>
                <a:lnTo>
                  <a:pt x="13715" y="13715"/>
                </a:lnTo>
                <a:lnTo>
                  <a:pt x="6857" y="13715"/>
                </a:lnTo>
                <a:lnTo>
                  <a:pt x="13715" y="6857"/>
                </a:lnTo>
                <a:lnTo>
                  <a:pt x="5682233" y="6857"/>
                </a:lnTo>
                <a:lnTo>
                  <a:pt x="5682233" y="0"/>
                </a:lnTo>
                <a:close/>
              </a:path>
              <a:path w="5682615" h="3492500">
                <a:moveTo>
                  <a:pt x="13715" y="3478523"/>
                </a:moveTo>
                <a:lnTo>
                  <a:pt x="6857" y="3478523"/>
                </a:lnTo>
                <a:lnTo>
                  <a:pt x="13715" y="3485381"/>
                </a:lnTo>
                <a:lnTo>
                  <a:pt x="13715" y="3478523"/>
                </a:lnTo>
                <a:close/>
              </a:path>
              <a:path w="5682615" h="3492500">
                <a:moveTo>
                  <a:pt x="5668514" y="3478523"/>
                </a:moveTo>
                <a:lnTo>
                  <a:pt x="13715" y="3478523"/>
                </a:lnTo>
                <a:lnTo>
                  <a:pt x="13715" y="3485381"/>
                </a:lnTo>
                <a:lnTo>
                  <a:pt x="5668514" y="3485381"/>
                </a:lnTo>
                <a:lnTo>
                  <a:pt x="5668514" y="3478523"/>
                </a:lnTo>
                <a:close/>
              </a:path>
              <a:path w="5682615" h="3492500">
                <a:moveTo>
                  <a:pt x="5668514" y="6857"/>
                </a:moveTo>
                <a:lnTo>
                  <a:pt x="5668514" y="3485381"/>
                </a:lnTo>
                <a:lnTo>
                  <a:pt x="5675372" y="3478523"/>
                </a:lnTo>
                <a:lnTo>
                  <a:pt x="5682233" y="3478523"/>
                </a:lnTo>
                <a:lnTo>
                  <a:pt x="5682233" y="13715"/>
                </a:lnTo>
                <a:lnTo>
                  <a:pt x="5675372" y="13715"/>
                </a:lnTo>
                <a:lnTo>
                  <a:pt x="5668514" y="6857"/>
                </a:lnTo>
                <a:close/>
              </a:path>
              <a:path w="5682615" h="3492500">
                <a:moveTo>
                  <a:pt x="5682233" y="3478523"/>
                </a:moveTo>
                <a:lnTo>
                  <a:pt x="5675372" y="3478523"/>
                </a:lnTo>
                <a:lnTo>
                  <a:pt x="5668514" y="3485381"/>
                </a:lnTo>
                <a:lnTo>
                  <a:pt x="5682233" y="3485381"/>
                </a:lnTo>
                <a:lnTo>
                  <a:pt x="5682233" y="3478523"/>
                </a:lnTo>
                <a:close/>
              </a:path>
              <a:path w="5682615" h="3492500">
                <a:moveTo>
                  <a:pt x="13715" y="6857"/>
                </a:moveTo>
                <a:lnTo>
                  <a:pt x="6857" y="13715"/>
                </a:lnTo>
                <a:lnTo>
                  <a:pt x="13715" y="13715"/>
                </a:lnTo>
                <a:lnTo>
                  <a:pt x="13715" y="6857"/>
                </a:lnTo>
                <a:close/>
              </a:path>
              <a:path w="5682615" h="3492500">
                <a:moveTo>
                  <a:pt x="5668514" y="6857"/>
                </a:moveTo>
                <a:lnTo>
                  <a:pt x="13715" y="6857"/>
                </a:lnTo>
                <a:lnTo>
                  <a:pt x="13715" y="13715"/>
                </a:lnTo>
                <a:lnTo>
                  <a:pt x="5668514" y="13715"/>
                </a:lnTo>
                <a:lnTo>
                  <a:pt x="5668514" y="6857"/>
                </a:lnTo>
                <a:close/>
              </a:path>
              <a:path w="5682615" h="3492500">
                <a:moveTo>
                  <a:pt x="5682233" y="6857"/>
                </a:moveTo>
                <a:lnTo>
                  <a:pt x="5668514" y="6857"/>
                </a:lnTo>
                <a:lnTo>
                  <a:pt x="5675372" y="13715"/>
                </a:lnTo>
                <a:lnTo>
                  <a:pt x="5682233" y="13715"/>
                </a:lnTo>
                <a:lnTo>
                  <a:pt x="5682233" y="6857"/>
                </a:lnTo>
                <a:close/>
              </a:path>
            </a:pathLst>
          </a:custGeom>
          <a:solidFill>
            <a:srgbClr val="00956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3769756" y="2529507"/>
            <a:ext cx="1255395" cy="1587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50" b="1" dirty="0">
                <a:solidFill>
                  <a:srgbClr val="FFFFFF"/>
                </a:solidFill>
                <a:latin typeface="Verdana"/>
                <a:cs typeface="Verdana"/>
              </a:rPr>
              <a:t>&lt;</a:t>
            </a:r>
            <a:r>
              <a:rPr sz="1050" b="1" spc="-5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1050" b="1" spc="-15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1050" b="1" spc="5" dirty="0">
                <a:solidFill>
                  <a:srgbClr val="FFFFFF"/>
                </a:solidFill>
                <a:latin typeface="Verdana"/>
                <a:cs typeface="Verdana"/>
              </a:rPr>
              <a:t>mponen</a:t>
            </a:r>
            <a:r>
              <a:rPr sz="1050" b="1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1050" b="1" spc="-5" dirty="0">
                <a:solidFill>
                  <a:srgbClr val="FFFFFF"/>
                </a:solidFill>
                <a:latin typeface="Verdana"/>
                <a:cs typeface="Verdana"/>
              </a:rPr>
              <a:t>-</a:t>
            </a:r>
            <a:r>
              <a:rPr sz="1050" b="1" spc="-15" dirty="0">
                <a:solidFill>
                  <a:srgbClr val="FFFFFF"/>
                </a:solidFill>
                <a:latin typeface="Verdana"/>
                <a:cs typeface="Verdana"/>
              </a:rPr>
              <a:t>1</a:t>
            </a:r>
            <a:r>
              <a:rPr sz="1050" b="1" dirty="0">
                <a:solidFill>
                  <a:srgbClr val="FFFFFF"/>
                </a:solidFill>
                <a:latin typeface="Verdana"/>
                <a:cs typeface="Verdana"/>
              </a:rPr>
              <a:t>&gt;</a:t>
            </a:r>
            <a:endParaRPr sz="1050">
              <a:latin typeface="Verdana"/>
              <a:cs typeface="Verdana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431664" y="2471169"/>
            <a:ext cx="2232025" cy="3478529"/>
          </a:xfrm>
          <a:custGeom>
            <a:avLst/>
            <a:gdLst/>
            <a:ahLst/>
            <a:cxnLst/>
            <a:rect l="l" t="t" r="r" b="b"/>
            <a:pathLst>
              <a:path w="2232025" h="3478529">
                <a:moveTo>
                  <a:pt x="0" y="3478529"/>
                </a:moveTo>
                <a:lnTo>
                  <a:pt x="2231897" y="3478529"/>
                </a:lnTo>
                <a:lnTo>
                  <a:pt x="2231897" y="0"/>
                </a:lnTo>
                <a:lnTo>
                  <a:pt x="0" y="0"/>
                </a:lnTo>
                <a:lnTo>
                  <a:pt x="0" y="3478529"/>
                </a:lnTo>
                <a:close/>
              </a:path>
            </a:pathLst>
          </a:custGeom>
          <a:solidFill>
            <a:srgbClr val="0099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424805" y="2464317"/>
            <a:ext cx="2245995" cy="3492500"/>
          </a:xfrm>
          <a:custGeom>
            <a:avLst/>
            <a:gdLst/>
            <a:ahLst/>
            <a:cxnLst/>
            <a:rect l="l" t="t" r="r" b="b"/>
            <a:pathLst>
              <a:path w="2245995" h="3492500">
                <a:moveTo>
                  <a:pt x="2245613" y="0"/>
                </a:moveTo>
                <a:lnTo>
                  <a:pt x="0" y="0"/>
                </a:lnTo>
                <a:lnTo>
                  <a:pt x="0" y="3492245"/>
                </a:lnTo>
                <a:lnTo>
                  <a:pt x="2245613" y="3492245"/>
                </a:lnTo>
                <a:lnTo>
                  <a:pt x="2245613" y="3485381"/>
                </a:lnTo>
                <a:lnTo>
                  <a:pt x="13715" y="3485381"/>
                </a:lnTo>
                <a:lnTo>
                  <a:pt x="6857" y="3478523"/>
                </a:lnTo>
                <a:lnTo>
                  <a:pt x="13715" y="3478523"/>
                </a:lnTo>
                <a:lnTo>
                  <a:pt x="13715" y="13715"/>
                </a:lnTo>
                <a:lnTo>
                  <a:pt x="6857" y="13715"/>
                </a:lnTo>
                <a:lnTo>
                  <a:pt x="13715" y="6857"/>
                </a:lnTo>
                <a:lnTo>
                  <a:pt x="2245613" y="6857"/>
                </a:lnTo>
                <a:lnTo>
                  <a:pt x="2245613" y="0"/>
                </a:lnTo>
                <a:close/>
              </a:path>
              <a:path w="2245995" h="3492500">
                <a:moveTo>
                  <a:pt x="13715" y="3478523"/>
                </a:moveTo>
                <a:lnTo>
                  <a:pt x="6857" y="3478523"/>
                </a:lnTo>
                <a:lnTo>
                  <a:pt x="13715" y="3485381"/>
                </a:lnTo>
                <a:lnTo>
                  <a:pt x="13715" y="3478523"/>
                </a:lnTo>
                <a:close/>
              </a:path>
              <a:path w="2245995" h="3492500">
                <a:moveTo>
                  <a:pt x="2232659" y="3478523"/>
                </a:moveTo>
                <a:lnTo>
                  <a:pt x="13715" y="3478523"/>
                </a:lnTo>
                <a:lnTo>
                  <a:pt x="13715" y="3485381"/>
                </a:lnTo>
                <a:lnTo>
                  <a:pt x="2232659" y="3485381"/>
                </a:lnTo>
                <a:lnTo>
                  <a:pt x="2232659" y="3478523"/>
                </a:lnTo>
                <a:close/>
              </a:path>
              <a:path w="2245995" h="3492500">
                <a:moveTo>
                  <a:pt x="2232659" y="6857"/>
                </a:moveTo>
                <a:lnTo>
                  <a:pt x="2232659" y="3485381"/>
                </a:lnTo>
                <a:lnTo>
                  <a:pt x="2238755" y="3478523"/>
                </a:lnTo>
                <a:lnTo>
                  <a:pt x="2245613" y="3478523"/>
                </a:lnTo>
                <a:lnTo>
                  <a:pt x="2245613" y="13715"/>
                </a:lnTo>
                <a:lnTo>
                  <a:pt x="2238755" y="13715"/>
                </a:lnTo>
                <a:lnTo>
                  <a:pt x="2232659" y="6857"/>
                </a:lnTo>
                <a:close/>
              </a:path>
              <a:path w="2245995" h="3492500">
                <a:moveTo>
                  <a:pt x="2245613" y="3478523"/>
                </a:moveTo>
                <a:lnTo>
                  <a:pt x="2238755" y="3478523"/>
                </a:lnTo>
                <a:lnTo>
                  <a:pt x="2232659" y="3485381"/>
                </a:lnTo>
                <a:lnTo>
                  <a:pt x="2245613" y="3485381"/>
                </a:lnTo>
                <a:lnTo>
                  <a:pt x="2245613" y="3478523"/>
                </a:lnTo>
                <a:close/>
              </a:path>
              <a:path w="2245995" h="3492500">
                <a:moveTo>
                  <a:pt x="13715" y="6857"/>
                </a:moveTo>
                <a:lnTo>
                  <a:pt x="6857" y="13715"/>
                </a:lnTo>
                <a:lnTo>
                  <a:pt x="13715" y="13715"/>
                </a:lnTo>
                <a:lnTo>
                  <a:pt x="13715" y="6857"/>
                </a:lnTo>
                <a:close/>
              </a:path>
              <a:path w="2245995" h="3492500">
                <a:moveTo>
                  <a:pt x="2232659" y="6857"/>
                </a:moveTo>
                <a:lnTo>
                  <a:pt x="13715" y="6857"/>
                </a:lnTo>
                <a:lnTo>
                  <a:pt x="13715" y="13715"/>
                </a:lnTo>
                <a:lnTo>
                  <a:pt x="2232659" y="13715"/>
                </a:lnTo>
                <a:lnTo>
                  <a:pt x="2232659" y="6857"/>
                </a:lnTo>
                <a:close/>
              </a:path>
              <a:path w="2245995" h="3492500">
                <a:moveTo>
                  <a:pt x="2245613" y="6857"/>
                </a:moveTo>
                <a:lnTo>
                  <a:pt x="2232659" y="6857"/>
                </a:lnTo>
                <a:lnTo>
                  <a:pt x="2238755" y="13715"/>
                </a:lnTo>
                <a:lnTo>
                  <a:pt x="2245613" y="13715"/>
                </a:lnTo>
                <a:lnTo>
                  <a:pt x="2245613" y="6857"/>
                </a:lnTo>
                <a:close/>
              </a:path>
            </a:pathLst>
          </a:custGeom>
          <a:solidFill>
            <a:srgbClr val="00956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7919611" y="2529507"/>
            <a:ext cx="1255395" cy="1587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50" b="1" dirty="0">
                <a:solidFill>
                  <a:srgbClr val="FFFFFF"/>
                </a:solidFill>
                <a:latin typeface="Verdana"/>
                <a:cs typeface="Verdana"/>
              </a:rPr>
              <a:t>&lt;</a:t>
            </a:r>
            <a:r>
              <a:rPr sz="1050" b="1" spc="-5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1050" b="1" spc="-15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1050" b="1" spc="5" dirty="0">
                <a:solidFill>
                  <a:srgbClr val="FFFFFF"/>
                </a:solidFill>
                <a:latin typeface="Verdana"/>
                <a:cs typeface="Verdana"/>
              </a:rPr>
              <a:t>mponen</a:t>
            </a:r>
            <a:r>
              <a:rPr sz="1050" b="1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1050" b="1" spc="-5" dirty="0">
                <a:solidFill>
                  <a:srgbClr val="FFFFFF"/>
                </a:solidFill>
                <a:latin typeface="Verdana"/>
                <a:cs typeface="Verdana"/>
              </a:rPr>
              <a:t>-</a:t>
            </a:r>
            <a:r>
              <a:rPr sz="1050" b="1" spc="-15" dirty="0">
                <a:solidFill>
                  <a:srgbClr val="FFFFFF"/>
                </a:solidFill>
                <a:latin typeface="Verdana"/>
                <a:cs typeface="Verdana"/>
              </a:rPr>
              <a:t>4</a:t>
            </a:r>
            <a:r>
              <a:rPr sz="1050" b="1" dirty="0">
                <a:solidFill>
                  <a:srgbClr val="FFFFFF"/>
                </a:solidFill>
                <a:latin typeface="Verdana"/>
                <a:cs typeface="Verdana"/>
              </a:rPr>
              <a:t>&gt;</a:t>
            </a:r>
            <a:endParaRPr sz="1050">
              <a:latin typeface="Verdana"/>
              <a:cs typeface="Verdana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807345" y="3287271"/>
            <a:ext cx="2258695" cy="2444750"/>
          </a:xfrm>
          <a:custGeom>
            <a:avLst/>
            <a:gdLst/>
            <a:ahLst/>
            <a:cxnLst/>
            <a:rect l="l" t="t" r="r" b="b"/>
            <a:pathLst>
              <a:path w="2258695" h="2444750">
                <a:moveTo>
                  <a:pt x="0" y="2444495"/>
                </a:moveTo>
                <a:lnTo>
                  <a:pt x="2258567" y="2444495"/>
                </a:lnTo>
                <a:lnTo>
                  <a:pt x="2258567" y="0"/>
                </a:lnTo>
                <a:lnTo>
                  <a:pt x="0" y="0"/>
                </a:lnTo>
                <a:lnTo>
                  <a:pt x="0" y="2444495"/>
                </a:lnTo>
                <a:close/>
              </a:path>
            </a:pathLst>
          </a:custGeom>
          <a:solidFill>
            <a:srgbClr val="85FFE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800486" y="3280419"/>
            <a:ext cx="2272665" cy="2458720"/>
          </a:xfrm>
          <a:custGeom>
            <a:avLst/>
            <a:gdLst/>
            <a:ahLst/>
            <a:cxnLst/>
            <a:rect l="l" t="t" r="r" b="b"/>
            <a:pathLst>
              <a:path w="2272665" h="2458720">
                <a:moveTo>
                  <a:pt x="2272283" y="0"/>
                </a:moveTo>
                <a:lnTo>
                  <a:pt x="0" y="0"/>
                </a:lnTo>
                <a:lnTo>
                  <a:pt x="0" y="2458211"/>
                </a:lnTo>
                <a:lnTo>
                  <a:pt x="2272283" y="2458211"/>
                </a:lnTo>
                <a:lnTo>
                  <a:pt x="2272283" y="2451347"/>
                </a:lnTo>
                <a:lnTo>
                  <a:pt x="13715" y="2451347"/>
                </a:lnTo>
                <a:lnTo>
                  <a:pt x="6857" y="2444489"/>
                </a:lnTo>
                <a:lnTo>
                  <a:pt x="13715" y="2444489"/>
                </a:lnTo>
                <a:lnTo>
                  <a:pt x="13715" y="13715"/>
                </a:lnTo>
                <a:lnTo>
                  <a:pt x="6857" y="13715"/>
                </a:lnTo>
                <a:lnTo>
                  <a:pt x="13715" y="6857"/>
                </a:lnTo>
                <a:lnTo>
                  <a:pt x="2272283" y="6857"/>
                </a:lnTo>
                <a:lnTo>
                  <a:pt x="2272283" y="0"/>
                </a:lnTo>
                <a:close/>
              </a:path>
              <a:path w="2272665" h="2458720">
                <a:moveTo>
                  <a:pt x="13715" y="2444489"/>
                </a:moveTo>
                <a:lnTo>
                  <a:pt x="6857" y="2444489"/>
                </a:lnTo>
                <a:lnTo>
                  <a:pt x="13715" y="2451347"/>
                </a:lnTo>
                <a:lnTo>
                  <a:pt x="13715" y="2444489"/>
                </a:lnTo>
                <a:close/>
              </a:path>
              <a:path w="2272665" h="2458720">
                <a:moveTo>
                  <a:pt x="2258564" y="2444489"/>
                </a:moveTo>
                <a:lnTo>
                  <a:pt x="13715" y="2444489"/>
                </a:lnTo>
                <a:lnTo>
                  <a:pt x="13715" y="2451347"/>
                </a:lnTo>
                <a:lnTo>
                  <a:pt x="2258564" y="2451347"/>
                </a:lnTo>
                <a:lnTo>
                  <a:pt x="2258564" y="2444489"/>
                </a:lnTo>
                <a:close/>
              </a:path>
              <a:path w="2272665" h="2458720">
                <a:moveTo>
                  <a:pt x="2258564" y="6857"/>
                </a:moveTo>
                <a:lnTo>
                  <a:pt x="2258564" y="2451347"/>
                </a:lnTo>
                <a:lnTo>
                  <a:pt x="2265422" y="2444489"/>
                </a:lnTo>
                <a:lnTo>
                  <a:pt x="2272283" y="2444489"/>
                </a:lnTo>
                <a:lnTo>
                  <a:pt x="2272283" y="13715"/>
                </a:lnTo>
                <a:lnTo>
                  <a:pt x="2265422" y="13715"/>
                </a:lnTo>
                <a:lnTo>
                  <a:pt x="2258564" y="6857"/>
                </a:lnTo>
                <a:close/>
              </a:path>
              <a:path w="2272665" h="2458720">
                <a:moveTo>
                  <a:pt x="2272283" y="2444489"/>
                </a:moveTo>
                <a:lnTo>
                  <a:pt x="2265422" y="2444489"/>
                </a:lnTo>
                <a:lnTo>
                  <a:pt x="2258564" y="2451347"/>
                </a:lnTo>
                <a:lnTo>
                  <a:pt x="2272283" y="2451347"/>
                </a:lnTo>
                <a:lnTo>
                  <a:pt x="2272283" y="2444489"/>
                </a:lnTo>
                <a:close/>
              </a:path>
              <a:path w="2272665" h="2458720">
                <a:moveTo>
                  <a:pt x="13715" y="6857"/>
                </a:moveTo>
                <a:lnTo>
                  <a:pt x="6857" y="13715"/>
                </a:lnTo>
                <a:lnTo>
                  <a:pt x="13715" y="13715"/>
                </a:lnTo>
                <a:lnTo>
                  <a:pt x="13715" y="6857"/>
                </a:lnTo>
                <a:close/>
              </a:path>
              <a:path w="2272665" h="2458720">
                <a:moveTo>
                  <a:pt x="2258564" y="6857"/>
                </a:moveTo>
                <a:lnTo>
                  <a:pt x="13715" y="6857"/>
                </a:lnTo>
                <a:lnTo>
                  <a:pt x="13715" y="13715"/>
                </a:lnTo>
                <a:lnTo>
                  <a:pt x="2258564" y="13715"/>
                </a:lnTo>
                <a:lnTo>
                  <a:pt x="2258564" y="6857"/>
                </a:lnTo>
                <a:close/>
              </a:path>
              <a:path w="2272665" h="2458720">
                <a:moveTo>
                  <a:pt x="2272283" y="6857"/>
                </a:moveTo>
                <a:lnTo>
                  <a:pt x="2258564" y="6857"/>
                </a:lnTo>
                <a:lnTo>
                  <a:pt x="2265422" y="13715"/>
                </a:lnTo>
                <a:lnTo>
                  <a:pt x="2272283" y="13715"/>
                </a:lnTo>
                <a:lnTo>
                  <a:pt x="2272283" y="6857"/>
                </a:lnTo>
                <a:close/>
              </a:path>
            </a:pathLst>
          </a:custGeom>
          <a:solidFill>
            <a:srgbClr val="00956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2308239" y="4438318"/>
            <a:ext cx="1255395" cy="1587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50" b="1" dirty="0">
                <a:latin typeface="Verdana"/>
                <a:cs typeface="Verdana"/>
              </a:rPr>
              <a:t>&lt;</a:t>
            </a:r>
            <a:r>
              <a:rPr sz="1050" b="1" spc="-5" dirty="0">
                <a:latin typeface="Verdana"/>
                <a:cs typeface="Verdana"/>
              </a:rPr>
              <a:t>c</a:t>
            </a:r>
            <a:r>
              <a:rPr sz="1050" b="1" spc="-15" dirty="0">
                <a:latin typeface="Verdana"/>
                <a:cs typeface="Verdana"/>
              </a:rPr>
              <a:t>o</a:t>
            </a:r>
            <a:r>
              <a:rPr sz="1050" b="1" spc="5" dirty="0">
                <a:latin typeface="Verdana"/>
                <a:cs typeface="Verdana"/>
              </a:rPr>
              <a:t>mponen</a:t>
            </a:r>
            <a:r>
              <a:rPr sz="1050" b="1" dirty="0">
                <a:latin typeface="Verdana"/>
                <a:cs typeface="Verdana"/>
              </a:rPr>
              <a:t>t</a:t>
            </a:r>
            <a:r>
              <a:rPr sz="1050" b="1" spc="-5" dirty="0">
                <a:latin typeface="Verdana"/>
                <a:cs typeface="Verdana"/>
              </a:rPr>
              <a:t>-</a:t>
            </a:r>
            <a:r>
              <a:rPr sz="1050" b="1" spc="-15" dirty="0">
                <a:latin typeface="Verdana"/>
                <a:cs typeface="Verdana"/>
              </a:rPr>
              <a:t>2</a:t>
            </a:r>
            <a:r>
              <a:rPr sz="1050" b="1" dirty="0">
                <a:latin typeface="Verdana"/>
                <a:cs typeface="Verdana"/>
              </a:rPr>
              <a:t>&gt;</a:t>
            </a:r>
            <a:endParaRPr sz="1050">
              <a:latin typeface="Verdana"/>
              <a:cs typeface="Verdana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4190877" y="3287271"/>
            <a:ext cx="2258695" cy="2444750"/>
          </a:xfrm>
          <a:custGeom>
            <a:avLst/>
            <a:gdLst/>
            <a:ahLst/>
            <a:cxnLst/>
            <a:rect l="l" t="t" r="r" b="b"/>
            <a:pathLst>
              <a:path w="2258695" h="2444750">
                <a:moveTo>
                  <a:pt x="0" y="2444495"/>
                </a:moveTo>
                <a:lnTo>
                  <a:pt x="2258567" y="2444495"/>
                </a:lnTo>
                <a:lnTo>
                  <a:pt x="2258567" y="0"/>
                </a:lnTo>
                <a:lnTo>
                  <a:pt x="0" y="0"/>
                </a:lnTo>
                <a:lnTo>
                  <a:pt x="0" y="2444495"/>
                </a:lnTo>
                <a:close/>
              </a:path>
            </a:pathLst>
          </a:custGeom>
          <a:solidFill>
            <a:srgbClr val="85FFE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184019" y="3280419"/>
            <a:ext cx="2272665" cy="2458720"/>
          </a:xfrm>
          <a:custGeom>
            <a:avLst/>
            <a:gdLst/>
            <a:ahLst/>
            <a:cxnLst/>
            <a:rect l="l" t="t" r="r" b="b"/>
            <a:pathLst>
              <a:path w="2272665" h="2458720">
                <a:moveTo>
                  <a:pt x="2272283" y="0"/>
                </a:moveTo>
                <a:lnTo>
                  <a:pt x="0" y="0"/>
                </a:lnTo>
                <a:lnTo>
                  <a:pt x="0" y="2458211"/>
                </a:lnTo>
                <a:lnTo>
                  <a:pt x="2272283" y="2458211"/>
                </a:lnTo>
                <a:lnTo>
                  <a:pt x="2272283" y="2451347"/>
                </a:lnTo>
                <a:lnTo>
                  <a:pt x="13715" y="2451347"/>
                </a:lnTo>
                <a:lnTo>
                  <a:pt x="6857" y="2444489"/>
                </a:lnTo>
                <a:lnTo>
                  <a:pt x="13715" y="2444489"/>
                </a:lnTo>
                <a:lnTo>
                  <a:pt x="13715" y="13715"/>
                </a:lnTo>
                <a:lnTo>
                  <a:pt x="6857" y="13715"/>
                </a:lnTo>
                <a:lnTo>
                  <a:pt x="13715" y="6857"/>
                </a:lnTo>
                <a:lnTo>
                  <a:pt x="2272283" y="6857"/>
                </a:lnTo>
                <a:lnTo>
                  <a:pt x="2272283" y="0"/>
                </a:lnTo>
                <a:close/>
              </a:path>
              <a:path w="2272665" h="2458720">
                <a:moveTo>
                  <a:pt x="13715" y="2444489"/>
                </a:moveTo>
                <a:lnTo>
                  <a:pt x="6857" y="2444489"/>
                </a:lnTo>
                <a:lnTo>
                  <a:pt x="13715" y="2451347"/>
                </a:lnTo>
                <a:lnTo>
                  <a:pt x="13715" y="2444489"/>
                </a:lnTo>
                <a:close/>
              </a:path>
              <a:path w="2272665" h="2458720">
                <a:moveTo>
                  <a:pt x="2258567" y="2444489"/>
                </a:moveTo>
                <a:lnTo>
                  <a:pt x="13715" y="2444489"/>
                </a:lnTo>
                <a:lnTo>
                  <a:pt x="13715" y="2451347"/>
                </a:lnTo>
                <a:lnTo>
                  <a:pt x="2258567" y="2451347"/>
                </a:lnTo>
                <a:lnTo>
                  <a:pt x="2258567" y="2444489"/>
                </a:lnTo>
                <a:close/>
              </a:path>
              <a:path w="2272665" h="2458720">
                <a:moveTo>
                  <a:pt x="2258567" y="6857"/>
                </a:moveTo>
                <a:lnTo>
                  <a:pt x="2258567" y="2451347"/>
                </a:lnTo>
                <a:lnTo>
                  <a:pt x="2265425" y="2444489"/>
                </a:lnTo>
                <a:lnTo>
                  <a:pt x="2272283" y="2444489"/>
                </a:lnTo>
                <a:lnTo>
                  <a:pt x="2272283" y="13715"/>
                </a:lnTo>
                <a:lnTo>
                  <a:pt x="2265425" y="13715"/>
                </a:lnTo>
                <a:lnTo>
                  <a:pt x="2258567" y="6857"/>
                </a:lnTo>
                <a:close/>
              </a:path>
              <a:path w="2272665" h="2458720">
                <a:moveTo>
                  <a:pt x="2272283" y="2444489"/>
                </a:moveTo>
                <a:lnTo>
                  <a:pt x="2265425" y="2444489"/>
                </a:lnTo>
                <a:lnTo>
                  <a:pt x="2258567" y="2451347"/>
                </a:lnTo>
                <a:lnTo>
                  <a:pt x="2272283" y="2451347"/>
                </a:lnTo>
                <a:lnTo>
                  <a:pt x="2272283" y="2444489"/>
                </a:lnTo>
                <a:close/>
              </a:path>
              <a:path w="2272665" h="2458720">
                <a:moveTo>
                  <a:pt x="13715" y="6857"/>
                </a:moveTo>
                <a:lnTo>
                  <a:pt x="6857" y="13715"/>
                </a:lnTo>
                <a:lnTo>
                  <a:pt x="13715" y="13715"/>
                </a:lnTo>
                <a:lnTo>
                  <a:pt x="13715" y="6857"/>
                </a:lnTo>
                <a:close/>
              </a:path>
              <a:path w="2272665" h="2458720">
                <a:moveTo>
                  <a:pt x="2258567" y="6857"/>
                </a:moveTo>
                <a:lnTo>
                  <a:pt x="13715" y="6857"/>
                </a:lnTo>
                <a:lnTo>
                  <a:pt x="13715" y="13715"/>
                </a:lnTo>
                <a:lnTo>
                  <a:pt x="2258567" y="13715"/>
                </a:lnTo>
                <a:lnTo>
                  <a:pt x="2258567" y="6857"/>
                </a:lnTo>
                <a:close/>
              </a:path>
              <a:path w="2272665" h="2458720">
                <a:moveTo>
                  <a:pt x="2272283" y="6857"/>
                </a:moveTo>
                <a:lnTo>
                  <a:pt x="2258567" y="6857"/>
                </a:lnTo>
                <a:lnTo>
                  <a:pt x="2265425" y="13715"/>
                </a:lnTo>
                <a:lnTo>
                  <a:pt x="2272283" y="13715"/>
                </a:lnTo>
                <a:lnTo>
                  <a:pt x="2272283" y="6857"/>
                </a:lnTo>
                <a:close/>
              </a:path>
            </a:pathLst>
          </a:custGeom>
          <a:solidFill>
            <a:srgbClr val="00956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4691777" y="4438318"/>
            <a:ext cx="1255395" cy="1587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50" b="1" dirty="0">
                <a:latin typeface="Verdana"/>
                <a:cs typeface="Verdana"/>
              </a:rPr>
              <a:t>&lt;</a:t>
            </a:r>
            <a:r>
              <a:rPr sz="1050" b="1" spc="-5" dirty="0">
                <a:latin typeface="Verdana"/>
                <a:cs typeface="Verdana"/>
              </a:rPr>
              <a:t>c</a:t>
            </a:r>
            <a:r>
              <a:rPr sz="1050" b="1" spc="-15" dirty="0">
                <a:latin typeface="Verdana"/>
                <a:cs typeface="Verdana"/>
              </a:rPr>
              <a:t>o</a:t>
            </a:r>
            <a:r>
              <a:rPr sz="1050" b="1" spc="5" dirty="0">
                <a:latin typeface="Verdana"/>
                <a:cs typeface="Verdana"/>
              </a:rPr>
              <a:t>mponen</a:t>
            </a:r>
            <a:r>
              <a:rPr sz="1050" b="1" dirty="0">
                <a:latin typeface="Verdana"/>
                <a:cs typeface="Verdana"/>
              </a:rPr>
              <a:t>t</a:t>
            </a:r>
            <a:r>
              <a:rPr sz="1050" b="1" spc="-5" dirty="0">
                <a:latin typeface="Verdana"/>
                <a:cs typeface="Verdana"/>
              </a:rPr>
              <a:t>-</a:t>
            </a:r>
            <a:r>
              <a:rPr sz="1050" b="1" spc="-15" dirty="0">
                <a:latin typeface="Verdana"/>
                <a:cs typeface="Verdana"/>
              </a:rPr>
              <a:t>3</a:t>
            </a:r>
            <a:r>
              <a:rPr sz="1050" b="1" dirty="0">
                <a:latin typeface="Verdana"/>
                <a:cs typeface="Verdana"/>
              </a:rPr>
              <a:t>&gt;</a:t>
            </a:r>
            <a:endParaRPr sz="1050">
              <a:latin typeface="Verdana"/>
              <a:cs typeface="Verdana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7589397" y="3287271"/>
            <a:ext cx="1873885" cy="2444750"/>
          </a:xfrm>
          <a:custGeom>
            <a:avLst/>
            <a:gdLst/>
            <a:ahLst/>
            <a:cxnLst/>
            <a:rect l="l" t="t" r="r" b="b"/>
            <a:pathLst>
              <a:path w="1873884" h="2444750">
                <a:moveTo>
                  <a:pt x="0" y="2444495"/>
                </a:moveTo>
                <a:lnTo>
                  <a:pt x="1873757" y="2444495"/>
                </a:lnTo>
                <a:lnTo>
                  <a:pt x="1873757" y="0"/>
                </a:lnTo>
                <a:lnTo>
                  <a:pt x="0" y="0"/>
                </a:lnTo>
                <a:lnTo>
                  <a:pt x="0" y="2444495"/>
                </a:lnTo>
                <a:close/>
              </a:path>
            </a:pathLst>
          </a:custGeom>
          <a:solidFill>
            <a:srgbClr val="85FFE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582540" y="3280419"/>
            <a:ext cx="1887855" cy="2458720"/>
          </a:xfrm>
          <a:custGeom>
            <a:avLst/>
            <a:gdLst/>
            <a:ahLst/>
            <a:cxnLst/>
            <a:rect l="l" t="t" r="r" b="b"/>
            <a:pathLst>
              <a:path w="1887854" h="2458720">
                <a:moveTo>
                  <a:pt x="1887473" y="0"/>
                </a:moveTo>
                <a:lnTo>
                  <a:pt x="0" y="0"/>
                </a:lnTo>
                <a:lnTo>
                  <a:pt x="0" y="2458211"/>
                </a:lnTo>
                <a:lnTo>
                  <a:pt x="1887473" y="2458211"/>
                </a:lnTo>
                <a:lnTo>
                  <a:pt x="1887473" y="2451347"/>
                </a:lnTo>
                <a:lnTo>
                  <a:pt x="13715" y="2451347"/>
                </a:lnTo>
                <a:lnTo>
                  <a:pt x="6857" y="2444489"/>
                </a:lnTo>
                <a:lnTo>
                  <a:pt x="13715" y="2444489"/>
                </a:lnTo>
                <a:lnTo>
                  <a:pt x="13715" y="13715"/>
                </a:lnTo>
                <a:lnTo>
                  <a:pt x="6857" y="13715"/>
                </a:lnTo>
                <a:lnTo>
                  <a:pt x="13715" y="6857"/>
                </a:lnTo>
                <a:lnTo>
                  <a:pt x="1887473" y="6857"/>
                </a:lnTo>
                <a:lnTo>
                  <a:pt x="1887473" y="0"/>
                </a:lnTo>
                <a:close/>
              </a:path>
              <a:path w="1887854" h="2458720">
                <a:moveTo>
                  <a:pt x="13715" y="2444489"/>
                </a:moveTo>
                <a:lnTo>
                  <a:pt x="6857" y="2444489"/>
                </a:lnTo>
                <a:lnTo>
                  <a:pt x="13715" y="2451347"/>
                </a:lnTo>
                <a:lnTo>
                  <a:pt x="13715" y="2444489"/>
                </a:lnTo>
                <a:close/>
              </a:path>
              <a:path w="1887854" h="2458720">
                <a:moveTo>
                  <a:pt x="1873757" y="2444489"/>
                </a:moveTo>
                <a:lnTo>
                  <a:pt x="13715" y="2444489"/>
                </a:lnTo>
                <a:lnTo>
                  <a:pt x="13715" y="2451347"/>
                </a:lnTo>
                <a:lnTo>
                  <a:pt x="1873757" y="2451347"/>
                </a:lnTo>
                <a:lnTo>
                  <a:pt x="1873757" y="2444489"/>
                </a:lnTo>
                <a:close/>
              </a:path>
              <a:path w="1887854" h="2458720">
                <a:moveTo>
                  <a:pt x="1873757" y="6857"/>
                </a:moveTo>
                <a:lnTo>
                  <a:pt x="1873757" y="2451347"/>
                </a:lnTo>
                <a:lnTo>
                  <a:pt x="1880615" y="2444489"/>
                </a:lnTo>
                <a:lnTo>
                  <a:pt x="1887473" y="2444489"/>
                </a:lnTo>
                <a:lnTo>
                  <a:pt x="1887473" y="13715"/>
                </a:lnTo>
                <a:lnTo>
                  <a:pt x="1880615" y="13715"/>
                </a:lnTo>
                <a:lnTo>
                  <a:pt x="1873757" y="6857"/>
                </a:lnTo>
                <a:close/>
              </a:path>
              <a:path w="1887854" h="2458720">
                <a:moveTo>
                  <a:pt x="1887473" y="2444489"/>
                </a:moveTo>
                <a:lnTo>
                  <a:pt x="1880615" y="2444489"/>
                </a:lnTo>
                <a:lnTo>
                  <a:pt x="1873757" y="2451347"/>
                </a:lnTo>
                <a:lnTo>
                  <a:pt x="1887473" y="2451347"/>
                </a:lnTo>
                <a:lnTo>
                  <a:pt x="1887473" y="2444489"/>
                </a:lnTo>
                <a:close/>
              </a:path>
              <a:path w="1887854" h="2458720">
                <a:moveTo>
                  <a:pt x="13715" y="6857"/>
                </a:moveTo>
                <a:lnTo>
                  <a:pt x="6857" y="13715"/>
                </a:lnTo>
                <a:lnTo>
                  <a:pt x="13715" y="13715"/>
                </a:lnTo>
                <a:lnTo>
                  <a:pt x="13715" y="6857"/>
                </a:lnTo>
                <a:close/>
              </a:path>
              <a:path w="1887854" h="2458720">
                <a:moveTo>
                  <a:pt x="1873757" y="6857"/>
                </a:moveTo>
                <a:lnTo>
                  <a:pt x="13715" y="6857"/>
                </a:lnTo>
                <a:lnTo>
                  <a:pt x="13715" y="13715"/>
                </a:lnTo>
                <a:lnTo>
                  <a:pt x="1873757" y="13715"/>
                </a:lnTo>
                <a:lnTo>
                  <a:pt x="1873757" y="6857"/>
                </a:lnTo>
                <a:close/>
              </a:path>
              <a:path w="1887854" h="2458720">
                <a:moveTo>
                  <a:pt x="1887473" y="6857"/>
                </a:moveTo>
                <a:lnTo>
                  <a:pt x="1873757" y="6857"/>
                </a:lnTo>
                <a:lnTo>
                  <a:pt x="1880615" y="13715"/>
                </a:lnTo>
                <a:lnTo>
                  <a:pt x="1887473" y="13715"/>
                </a:lnTo>
                <a:lnTo>
                  <a:pt x="1887473" y="6857"/>
                </a:lnTo>
                <a:close/>
              </a:path>
            </a:pathLst>
          </a:custGeom>
          <a:solidFill>
            <a:srgbClr val="00956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7897514" y="4438318"/>
            <a:ext cx="1255395" cy="1587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50" b="1" dirty="0">
                <a:latin typeface="Verdana"/>
                <a:cs typeface="Verdana"/>
              </a:rPr>
              <a:t>&lt;</a:t>
            </a:r>
            <a:r>
              <a:rPr sz="1050" b="1" spc="-5" dirty="0">
                <a:latin typeface="Verdana"/>
                <a:cs typeface="Verdana"/>
              </a:rPr>
              <a:t>c</a:t>
            </a:r>
            <a:r>
              <a:rPr sz="1050" b="1" spc="-15" dirty="0">
                <a:latin typeface="Verdana"/>
                <a:cs typeface="Verdana"/>
              </a:rPr>
              <a:t>o</a:t>
            </a:r>
            <a:r>
              <a:rPr sz="1050" b="1" spc="5" dirty="0">
                <a:latin typeface="Verdana"/>
                <a:cs typeface="Verdana"/>
              </a:rPr>
              <a:t>mponen</a:t>
            </a:r>
            <a:r>
              <a:rPr sz="1050" b="1" dirty="0">
                <a:latin typeface="Verdana"/>
                <a:cs typeface="Verdana"/>
              </a:rPr>
              <a:t>t</a:t>
            </a:r>
            <a:r>
              <a:rPr sz="1050" b="1" spc="-5" dirty="0">
                <a:latin typeface="Verdana"/>
                <a:cs typeface="Verdana"/>
              </a:rPr>
              <a:t>-</a:t>
            </a:r>
            <a:r>
              <a:rPr sz="1050" b="1" spc="-15" dirty="0">
                <a:latin typeface="Verdana"/>
                <a:cs typeface="Verdana"/>
              </a:rPr>
              <a:t>5</a:t>
            </a:r>
            <a:r>
              <a:rPr sz="1050" b="1" dirty="0">
                <a:latin typeface="Verdana"/>
                <a:cs typeface="Verdana"/>
              </a:rPr>
              <a:t>&gt;</a:t>
            </a:r>
            <a:endParaRPr sz="1050">
              <a:latin typeface="Verdana"/>
              <a:cs typeface="Verdana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4223644" y="5017011"/>
            <a:ext cx="641350" cy="566420"/>
          </a:xfrm>
          <a:custGeom>
            <a:avLst/>
            <a:gdLst/>
            <a:ahLst/>
            <a:cxnLst/>
            <a:rect l="l" t="t" r="r" b="b"/>
            <a:pathLst>
              <a:path w="641350" h="566420">
                <a:moveTo>
                  <a:pt x="0" y="566165"/>
                </a:moveTo>
                <a:lnTo>
                  <a:pt x="640841" y="566165"/>
                </a:lnTo>
                <a:lnTo>
                  <a:pt x="640841" y="0"/>
                </a:lnTo>
                <a:lnTo>
                  <a:pt x="0" y="0"/>
                </a:lnTo>
                <a:lnTo>
                  <a:pt x="0" y="566165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216786" y="5010153"/>
            <a:ext cx="654685" cy="580390"/>
          </a:xfrm>
          <a:custGeom>
            <a:avLst/>
            <a:gdLst/>
            <a:ahLst/>
            <a:cxnLst/>
            <a:rect l="l" t="t" r="r" b="b"/>
            <a:pathLst>
              <a:path w="654685" h="580389">
                <a:moveTo>
                  <a:pt x="654557" y="0"/>
                </a:moveTo>
                <a:lnTo>
                  <a:pt x="0" y="0"/>
                </a:lnTo>
                <a:lnTo>
                  <a:pt x="0" y="579881"/>
                </a:lnTo>
                <a:lnTo>
                  <a:pt x="654557" y="579881"/>
                </a:lnTo>
                <a:lnTo>
                  <a:pt x="654557" y="573023"/>
                </a:lnTo>
                <a:lnTo>
                  <a:pt x="13715" y="573023"/>
                </a:lnTo>
                <a:lnTo>
                  <a:pt x="6857" y="566165"/>
                </a:lnTo>
                <a:lnTo>
                  <a:pt x="13715" y="566165"/>
                </a:lnTo>
                <a:lnTo>
                  <a:pt x="13715" y="13715"/>
                </a:lnTo>
                <a:lnTo>
                  <a:pt x="6857" y="13715"/>
                </a:lnTo>
                <a:lnTo>
                  <a:pt x="13715" y="6857"/>
                </a:lnTo>
                <a:lnTo>
                  <a:pt x="654557" y="6857"/>
                </a:lnTo>
                <a:lnTo>
                  <a:pt x="654557" y="0"/>
                </a:lnTo>
                <a:close/>
              </a:path>
              <a:path w="654685" h="580389">
                <a:moveTo>
                  <a:pt x="13715" y="566165"/>
                </a:moveTo>
                <a:lnTo>
                  <a:pt x="6857" y="566165"/>
                </a:lnTo>
                <a:lnTo>
                  <a:pt x="13715" y="573023"/>
                </a:lnTo>
                <a:lnTo>
                  <a:pt x="13715" y="566165"/>
                </a:lnTo>
                <a:close/>
              </a:path>
              <a:path w="654685" h="580389">
                <a:moveTo>
                  <a:pt x="640841" y="566165"/>
                </a:moveTo>
                <a:lnTo>
                  <a:pt x="13715" y="566165"/>
                </a:lnTo>
                <a:lnTo>
                  <a:pt x="13715" y="573023"/>
                </a:lnTo>
                <a:lnTo>
                  <a:pt x="640841" y="573023"/>
                </a:lnTo>
                <a:lnTo>
                  <a:pt x="640841" y="566165"/>
                </a:lnTo>
                <a:close/>
              </a:path>
              <a:path w="654685" h="580389">
                <a:moveTo>
                  <a:pt x="640841" y="6857"/>
                </a:moveTo>
                <a:lnTo>
                  <a:pt x="640841" y="573023"/>
                </a:lnTo>
                <a:lnTo>
                  <a:pt x="647699" y="566165"/>
                </a:lnTo>
                <a:lnTo>
                  <a:pt x="654557" y="566165"/>
                </a:lnTo>
                <a:lnTo>
                  <a:pt x="654557" y="13715"/>
                </a:lnTo>
                <a:lnTo>
                  <a:pt x="647699" y="13715"/>
                </a:lnTo>
                <a:lnTo>
                  <a:pt x="640841" y="6857"/>
                </a:lnTo>
                <a:close/>
              </a:path>
              <a:path w="654685" h="580389">
                <a:moveTo>
                  <a:pt x="654557" y="566165"/>
                </a:moveTo>
                <a:lnTo>
                  <a:pt x="647699" y="566165"/>
                </a:lnTo>
                <a:lnTo>
                  <a:pt x="640841" y="573023"/>
                </a:lnTo>
                <a:lnTo>
                  <a:pt x="654557" y="573023"/>
                </a:lnTo>
                <a:lnTo>
                  <a:pt x="654557" y="566165"/>
                </a:lnTo>
                <a:close/>
              </a:path>
              <a:path w="654685" h="580389">
                <a:moveTo>
                  <a:pt x="13715" y="6857"/>
                </a:moveTo>
                <a:lnTo>
                  <a:pt x="6857" y="13715"/>
                </a:lnTo>
                <a:lnTo>
                  <a:pt x="13715" y="13715"/>
                </a:lnTo>
                <a:lnTo>
                  <a:pt x="13715" y="6857"/>
                </a:lnTo>
                <a:close/>
              </a:path>
              <a:path w="654685" h="580389">
                <a:moveTo>
                  <a:pt x="640841" y="6857"/>
                </a:moveTo>
                <a:lnTo>
                  <a:pt x="13715" y="6857"/>
                </a:lnTo>
                <a:lnTo>
                  <a:pt x="13715" y="13715"/>
                </a:lnTo>
                <a:lnTo>
                  <a:pt x="640841" y="13715"/>
                </a:lnTo>
                <a:lnTo>
                  <a:pt x="640841" y="6857"/>
                </a:lnTo>
                <a:close/>
              </a:path>
              <a:path w="654685" h="580389">
                <a:moveTo>
                  <a:pt x="654557" y="6857"/>
                </a:moveTo>
                <a:lnTo>
                  <a:pt x="640841" y="6857"/>
                </a:lnTo>
                <a:lnTo>
                  <a:pt x="647699" y="13715"/>
                </a:lnTo>
                <a:lnTo>
                  <a:pt x="654557" y="13715"/>
                </a:lnTo>
                <a:lnTo>
                  <a:pt x="654557" y="6857"/>
                </a:lnTo>
                <a:close/>
              </a:path>
            </a:pathLst>
          </a:custGeom>
          <a:solidFill>
            <a:srgbClr val="00956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4319159" y="5149265"/>
            <a:ext cx="449580" cy="3200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1050" b="1" spc="-15" dirty="0">
                <a:solidFill>
                  <a:srgbClr val="FFFFFF"/>
                </a:solidFill>
                <a:latin typeface="Verdana"/>
                <a:cs typeface="Verdana"/>
              </a:rPr>
              <a:t>{{…}</a:t>
            </a:r>
            <a:endParaRPr sz="1050">
              <a:latin typeface="Verdana"/>
              <a:cs typeface="Verdana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1050" b="1" spc="-10" dirty="0">
                <a:solidFill>
                  <a:srgbClr val="FFFFFF"/>
                </a:solidFill>
                <a:latin typeface="Verdana"/>
                <a:cs typeface="Verdana"/>
              </a:rPr>
              <a:t>}</a:t>
            </a:r>
            <a:endParaRPr sz="1050">
              <a:latin typeface="Verdana"/>
              <a:cs typeface="Verdana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5628771" y="5010153"/>
            <a:ext cx="654685" cy="580390"/>
          </a:xfrm>
          <a:custGeom>
            <a:avLst/>
            <a:gdLst/>
            <a:ahLst/>
            <a:cxnLst/>
            <a:rect l="l" t="t" r="r" b="b"/>
            <a:pathLst>
              <a:path w="654685" h="580389">
                <a:moveTo>
                  <a:pt x="654557" y="0"/>
                </a:moveTo>
                <a:lnTo>
                  <a:pt x="0" y="0"/>
                </a:lnTo>
                <a:lnTo>
                  <a:pt x="0" y="579881"/>
                </a:lnTo>
                <a:lnTo>
                  <a:pt x="654557" y="579881"/>
                </a:lnTo>
                <a:lnTo>
                  <a:pt x="654557" y="573023"/>
                </a:lnTo>
                <a:lnTo>
                  <a:pt x="13715" y="573023"/>
                </a:lnTo>
                <a:lnTo>
                  <a:pt x="6857" y="566165"/>
                </a:lnTo>
                <a:lnTo>
                  <a:pt x="13715" y="566165"/>
                </a:lnTo>
                <a:lnTo>
                  <a:pt x="13715" y="13715"/>
                </a:lnTo>
                <a:lnTo>
                  <a:pt x="6857" y="13715"/>
                </a:lnTo>
                <a:lnTo>
                  <a:pt x="13715" y="6857"/>
                </a:lnTo>
                <a:lnTo>
                  <a:pt x="654557" y="6857"/>
                </a:lnTo>
                <a:lnTo>
                  <a:pt x="654557" y="0"/>
                </a:lnTo>
                <a:close/>
              </a:path>
              <a:path w="654685" h="580389">
                <a:moveTo>
                  <a:pt x="13715" y="566165"/>
                </a:moveTo>
                <a:lnTo>
                  <a:pt x="6857" y="566165"/>
                </a:lnTo>
                <a:lnTo>
                  <a:pt x="13715" y="573023"/>
                </a:lnTo>
                <a:lnTo>
                  <a:pt x="13715" y="566165"/>
                </a:lnTo>
                <a:close/>
              </a:path>
              <a:path w="654685" h="580389">
                <a:moveTo>
                  <a:pt x="640841" y="566165"/>
                </a:moveTo>
                <a:lnTo>
                  <a:pt x="13715" y="566165"/>
                </a:lnTo>
                <a:lnTo>
                  <a:pt x="13715" y="573023"/>
                </a:lnTo>
                <a:lnTo>
                  <a:pt x="640841" y="573023"/>
                </a:lnTo>
                <a:lnTo>
                  <a:pt x="640841" y="566165"/>
                </a:lnTo>
                <a:close/>
              </a:path>
              <a:path w="654685" h="580389">
                <a:moveTo>
                  <a:pt x="640841" y="6857"/>
                </a:moveTo>
                <a:lnTo>
                  <a:pt x="640841" y="573023"/>
                </a:lnTo>
                <a:lnTo>
                  <a:pt x="647699" y="566165"/>
                </a:lnTo>
                <a:lnTo>
                  <a:pt x="654557" y="566165"/>
                </a:lnTo>
                <a:lnTo>
                  <a:pt x="654557" y="13715"/>
                </a:lnTo>
                <a:lnTo>
                  <a:pt x="647699" y="13715"/>
                </a:lnTo>
                <a:lnTo>
                  <a:pt x="640841" y="6857"/>
                </a:lnTo>
                <a:close/>
              </a:path>
              <a:path w="654685" h="580389">
                <a:moveTo>
                  <a:pt x="654557" y="566165"/>
                </a:moveTo>
                <a:lnTo>
                  <a:pt x="647699" y="566165"/>
                </a:lnTo>
                <a:lnTo>
                  <a:pt x="640841" y="573023"/>
                </a:lnTo>
                <a:lnTo>
                  <a:pt x="654557" y="573023"/>
                </a:lnTo>
                <a:lnTo>
                  <a:pt x="654557" y="566165"/>
                </a:lnTo>
                <a:close/>
              </a:path>
              <a:path w="654685" h="580389">
                <a:moveTo>
                  <a:pt x="13715" y="6857"/>
                </a:moveTo>
                <a:lnTo>
                  <a:pt x="6857" y="13715"/>
                </a:lnTo>
                <a:lnTo>
                  <a:pt x="13715" y="13715"/>
                </a:lnTo>
                <a:lnTo>
                  <a:pt x="13715" y="6857"/>
                </a:lnTo>
                <a:close/>
              </a:path>
              <a:path w="654685" h="580389">
                <a:moveTo>
                  <a:pt x="640841" y="6857"/>
                </a:moveTo>
                <a:lnTo>
                  <a:pt x="13715" y="6857"/>
                </a:lnTo>
                <a:lnTo>
                  <a:pt x="13715" y="13715"/>
                </a:lnTo>
                <a:lnTo>
                  <a:pt x="640841" y="13715"/>
                </a:lnTo>
                <a:lnTo>
                  <a:pt x="640841" y="6857"/>
                </a:lnTo>
                <a:close/>
              </a:path>
              <a:path w="654685" h="580389">
                <a:moveTo>
                  <a:pt x="654557" y="6857"/>
                </a:moveTo>
                <a:lnTo>
                  <a:pt x="640841" y="6857"/>
                </a:lnTo>
                <a:lnTo>
                  <a:pt x="647699" y="13715"/>
                </a:lnTo>
                <a:lnTo>
                  <a:pt x="654557" y="13715"/>
                </a:lnTo>
                <a:lnTo>
                  <a:pt x="654557" y="6857"/>
                </a:lnTo>
                <a:close/>
              </a:path>
            </a:pathLst>
          </a:custGeom>
          <a:solidFill>
            <a:srgbClr val="00956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5635630" y="5017011"/>
            <a:ext cx="641350" cy="566420"/>
          </a:xfrm>
          <a:prstGeom prst="rect">
            <a:avLst/>
          </a:prstGeom>
          <a:solidFill>
            <a:srgbClr val="00CC99"/>
          </a:solidFill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1050" b="1" spc="-10" dirty="0">
                <a:solidFill>
                  <a:srgbClr val="FFFFFF"/>
                </a:solidFill>
                <a:latin typeface="Verdana"/>
                <a:cs typeface="Verdana"/>
              </a:rPr>
              <a:t>{{…}</a:t>
            </a:r>
            <a:endParaRPr sz="1050">
              <a:latin typeface="Verdana"/>
              <a:cs typeface="Verdana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1050" b="1" spc="-10" dirty="0">
                <a:solidFill>
                  <a:srgbClr val="FFFFFF"/>
                </a:solidFill>
                <a:latin typeface="Verdana"/>
                <a:cs typeface="Verdana"/>
              </a:rPr>
              <a:t>}</a:t>
            </a:r>
            <a:endParaRPr sz="1050">
              <a:latin typeface="Verdana"/>
              <a:cs typeface="Verdana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4930018" y="5011677"/>
            <a:ext cx="640080" cy="566420"/>
          </a:xfrm>
          <a:custGeom>
            <a:avLst/>
            <a:gdLst/>
            <a:ahLst/>
            <a:cxnLst/>
            <a:rect l="l" t="t" r="r" b="b"/>
            <a:pathLst>
              <a:path w="640079" h="566420">
                <a:moveTo>
                  <a:pt x="0" y="566165"/>
                </a:moveTo>
                <a:lnTo>
                  <a:pt x="640079" y="566165"/>
                </a:lnTo>
                <a:lnTo>
                  <a:pt x="640079" y="0"/>
                </a:lnTo>
                <a:lnTo>
                  <a:pt x="0" y="0"/>
                </a:lnTo>
                <a:lnTo>
                  <a:pt x="0" y="566165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923159" y="5004819"/>
            <a:ext cx="654050" cy="580390"/>
          </a:xfrm>
          <a:custGeom>
            <a:avLst/>
            <a:gdLst/>
            <a:ahLst/>
            <a:cxnLst/>
            <a:rect l="l" t="t" r="r" b="b"/>
            <a:pathLst>
              <a:path w="654050" h="580389">
                <a:moveTo>
                  <a:pt x="653795" y="0"/>
                </a:moveTo>
                <a:lnTo>
                  <a:pt x="0" y="0"/>
                </a:lnTo>
                <a:lnTo>
                  <a:pt x="0" y="579881"/>
                </a:lnTo>
                <a:lnTo>
                  <a:pt x="653795" y="579881"/>
                </a:lnTo>
                <a:lnTo>
                  <a:pt x="653795" y="573023"/>
                </a:lnTo>
                <a:lnTo>
                  <a:pt x="13715" y="573023"/>
                </a:lnTo>
                <a:lnTo>
                  <a:pt x="6857" y="566165"/>
                </a:lnTo>
                <a:lnTo>
                  <a:pt x="13715" y="566165"/>
                </a:lnTo>
                <a:lnTo>
                  <a:pt x="13715" y="13715"/>
                </a:lnTo>
                <a:lnTo>
                  <a:pt x="6857" y="13715"/>
                </a:lnTo>
                <a:lnTo>
                  <a:pt x="13715" y="6857"/>
                </a:lnTo>
                <a:lnTo>
                  <a:pt x="653795" y="6857"/>
                </a:lnTo>
                <a:lnTo>
                  <a:pt x="653795" y="0"/>
                </a:lnTo>
                <a:close/>
              </a:path>
              <a:path w="654050" h="580389">
                <a:moveTo>
                  <a:pt x="13715" y="566165"/>
                </a:moveTo>
                <a:lnTo>
                  <a:pt x="6857" y="566165"/>
                </a:lnTo>
                <a:lnTo>
                  <a:pt x="13715" y="573023"/>
                </a:lnTo>
                <a:lnTo>
                  <a:pt x="13715" y="566165"/>
                </a:lnTo>
                <a:close/>
              </a:path>
              <a:path w="654050" h="580389">
                <a:moveTo>
                  <a:pt x="640079" y="566165"/>
                </a:moveTo>
                <a:lnTo>
                  <a:pt x="13715" y="566165"/>
                </a:lnTo>
                <a:lnTo>
                  <a:pt x="13715" y="573023"/>
                </a:lnTo>
                <a:lnTo>
                  <a:pt x="640079" y="573023"/>
                </a:lnTo>
                <a:lnTo>
                  <a:pt x="640079" y="566165"/>
                </a:lnTo>
                <a:close/>
              </a:path>
              <a:path w="654050" h="580389">
                <a:moveTo>
                  <a:pt x="640079" y="6857"/>
                </a:moveTo>
                <a:lnTo>
                  <a:pt x="640079" y="573023"/>
                </a:lnTo>
                <a:lnTo>
                  <a:pt x="646937" y="566165"/>
                </a:lnTo>
                <a:lnTo>
                  <a:pt x="653795" y="566165"/>
                </a:lnTo>
                <a:lnTo>
                  <a:pt x="653795" y="13715"/>
                </a:lnTo>
                <a:lnTo>
                  <a:pt x="646937" y="13715"/>
                </a:lnTo>
                <a:lnTo>
                  <a:pt x="640079" y="6857"/>
                </a:lnTo>
                <a:close/>
              </a:path>
              <a:path w="654050" h="580389">
                <a:moveTo>
                  <a:pt x="653795" y="566165"/>
                </a:moveTo>
                <a:lnTo>
                  <a:pt x="646937" y="566165"/>
                </a:lnTo>
                <a:lnTo>
                  <a:pt x="640079" y="573023"/>
                </a:lnTo>
                <a:lnTo>
                  <a:pt x="653795" y="573023"/>
                </a:lnTo>
                <a:lnTo>
                  <a:pt x="653795" y="566165"/>
                </a:lnTo>
                <a:close/>
              </a:path>
              <a:path w="654050" h="580389">
                <a:moveTo>
                  <a:pt x="13715" y="6857"/>
                </a:moveTo>
                <a:lnTo>
                  <a:pt x="6857" y="13715"/>
                </a:lnTo>
                <a:lnTo>
                  <a:pt x="13715" y="13715"/>
                </a:lnTo>
                <a:lnTo>
                  <a:pt x="13715" y="6857"/>
                </a:lnTo>
                <a:close/>
              </a:path>
              <a:path w="654050" h="580389">
                <a:moveTo>
                  <a:pt x="640079" y="6857"/>
                </a:moveTo>
                <a:lnTo>
                  <a:pt x="13715" y="6857"/>
                </a:lnTo>
                <a:lnTo>
                  <a:pt x="13715" y="13715"/>
                </a:lnTo>
                <a:lnTo>
                  <a:pt x="640079" y="13715"/>
                </a:lnTo>
                <a:lnTo>
                  <a:pt x="640079" y="6857"/>
                </a:lnTo>
                <a:close/>
              </a:path>
              <a:path w="654050" h="580389">
                <a:moveTo>
                  <a:pt x="653795" y="6857"/>
                </a:moveTo>
                <a:lnTo>
                  <a:pt x="640079" y="6857"/>
                </a:lnTo>
                <a:lnTo>
                  <a:pt x="646937" y="13715"/>
                </a:lnTo>
                <a:lnTo>
                  <a:pt x="653795" y="13715"/>
                </a:lnTo>
                <a:lnTo>
                  <a:pt x="653795" y="6857"/>
                </a:lnTo>
                <a:close/>
              </a:path>
            </a:pathLst>
          </a:custGeom>
          <a:solidFill>
            <a:srgbClr val="00956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5025533" y="5143931"/>
            <a:ext cx="449580" cy="3200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1050" b="1" spc="-15" dirty="0">
                <a:solidFill>
                  <a:srgbClr val="FFFFFF"/>
                </a:solidFill>
                <a:latin typeface="Verdana"/>
                <a:cs typeface="Verdana"/>
              </a:rPr>
              <a:t>{{…}</a:t>
            </a:r>
            <a:endParaRPr sz="1050">
              <a:latin typeface="Verdana"/>
              <a:cs typeface="Verdana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1050" b="1" spc="-10" dirty="0">
                <a:solidFill>
                  <a:srgbClr val="FFFFFF"/>
                </a:solidFill>
                <a:latin typeface="Verdana"/>
                <a:cs typeface="Verdana"/>
              </a:rPr>
              <a:t>}</a:t>
            </a:r>
            <a:endParaRPr sz="1050">
              <a:latin typeface="Verdana"/>
              <a:cs typeface="Verdana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4736469" y="832875"/>
            <a:ext cx="2032000" cy="2045970"/>
          </a:xfrm>
          <a:custGeom>
            <a:avLst/>
            <a:gdLst/>
            <a:ahLst/>
            <a:cxnLst/>
            <a:rect l="l" t="t" r="r" b="b"/>
            <a:pathLst>
              <a:path w="2032000" h="2045970">
                <a:moveTo>
                  <a:pt x="970576" y="1480565"/>
                </a:moveTo>
                <a:lnTo>
                  <a:pt x="725423" y="1480565"/>
                </a:lnTo>
                <a:lnTo>
                  <a:pt x="797813" y="2045969"/>
                </a:lnTo>
                <a:lnTo>
                  <a:pt x="970576" y="1480565"/>
                </a:lnTo>
                <a:close/>
              </a:path>
              <a:path w="2032000" h="2045970">
                <a:moveTo>
                  <a:pt x="1311649" y="1415033"/>
                </a:moveTo>
                <a:lnTo>
                  <a:pt x="990599" y="1415033"/>
                </a:lnTo>
                <a:lnTo>
                  <a:pt x="1245869" y="1869947"/>
                </a:lnTo>
                <a:lnTo>
                  <a:pt x="1311649" y="1415033"/>
                </a:lnTo>
                <a:close/>
              </a:path>
              <a:path w="2032000" h="2045970">
                <a:moveTo>
                  <a:pt x="1619417" y="1369313"/>
                </a:moveTo>
                <a:lnTo>
                  <a:pt x="1318259" y="1369313"/>
                </a:lnTo>
                <a:lnTo>
                  <a:pt x="1706117" y="1714499"/>
                </a:lnTo>
                <a:lnTo>
                  <a:pt x="1619417" y="1369313"/>
                </a:lnTo>
                <a:close/>
              </a:path>
              <a:path w="2032000" h="2045970">
                <a:moveTo>
                  <a:pt x="1607168" y="1320545"/>
                </a:moveTo>
                <a:lnTo>
                  <a:pt x="532637" y="1320545"/>
                </a:lnTo>
                <a:lnTo>
                  <a:pt x="448055" y="1668779"/>
                </a:lnTo>
                <a:lnTo>
                  <a:pt x="725423" y="1480565"/>
                </a:lnTo>
                <a:lnTo>
                  <a:pt x="970576" y="1480565"/>
                </a:lnTo>
                <a:lnTo>
                  <a:pt x="990599" y="1415033"/>
                </a:lnTo>
                <a:lnTo>
                  <a:pt x="1311649" y="1415033"/>
                </a:lnTo>
                <a:lnTo>
                  <a:pt x="1318259" y="1369313"/>
                </a:lnTo>
                <a:lnTo>
                  <a:pt x="1619417" y="1369313"/>
                </a:lnTo>
                <a:lnTo>
                  <a:pt x="1607168" y="1320545"/>
                </a:lnTo>
                <a:close/>
              </a:path>
              <a:path w="2032000" h="2045970">
                <a:moveTo>
                  <a:pt x="35051" y="217931"/>
                </a:moveTo>
                <a:lnTo>
                  <a:pt x="435101" y="721613"/>
                </a:lnTo>
                <a:lnTo>
                  <a:pt x="0" y="816101"/>
                </a:lnTo>
                <a:lnTo>
                  <a:pt x="349757" y="1115567"/>
                </a:lnTo>
                <a:lnTo>
                  <a:pt x="12953" y="1381505"/>
                </a:lnTo>
                <a:lnTo>
                  <a:pt x="532637" y="1320545"/>
                </a:lnTo>
                <a:lnTo>
                  <a:pt x="1607168" y="1320545"/>
                </a:lnTo>
                <a:lnTo>
                  <a:pt x="1583435" y="1226057"/>
                </a:lnTo>
                <a:lnTo>
                  <a:pt x="1985338" y="1226057"/>
                </a:lnTo>
                <a:lnTo>
                  <a:pt x="1655825" y="992123"/>
                </a:lnTo>
                <a:lnTo>
                  <a:pt x="1984247" y="771143"/>
                </a:lnTo>
                <a:lnTo>
                  <a:pt x="1570481" y="693419"/>
                </a:lnTo>
                <a:lnTo>
                  <a:pt x="1625423" y="598931"/>
                </a:lnTo>
                <a:lnTo>
                  <a:pt x="687323" y="598931"/>
                </a:lnTo>
                <a:lnTo>
                  <a:pt x="35051" y="217931"/>
                </a:lnTo>
                <a:close/>
              </a:path>
              <a:path w="2032000" h="2045970">
                <a:moveTo>
                  <a:pt x="1985338" y="1226057"/>
                </a:moveTo>
                <a:lnTo>
                  <a:pt x="1583435" y="1226057"/>
                </a:lnTo>
                <a:lnTo>
                  <a:pt x="2031491" y="1258823"/>
                </a:lnTo>
                <a:lnTo>
                  <a:pt x="1985338" y="1226057"/>
                </a:lnTo>
                <a:close/>
              </a:path>
              <a:path w="2032000" h="2045970">
                <a:moveTo>
                  <a:pt x="785621" y="217931"/>
                </a:moveTo>
                <a:lnTo>
                  <a:pt x="687323" y="598931"/>
                </a:lnTo>
                <a:lnTo>
                  <a:pt x="1625423" y="598931"/>
                </a:lnTo>
                <a:lnTo>
                  <a:pt x="1654222" y="549401"/>
                </a:lnTo>
                <a:lnTo>
                  <a:pt x="1015745" y="549401"/>
                </a:lnTo>
                <a:lnTo>
                  <a:pt x="785621" y="217931"/>
                </a:lnTo>
                <a:close/>
              </a:path>
              <a:path w="2032000" h="2045970">
                <a:moveTo>
                  <a:pt x="1365503" y="0"/>
                </a:moveTo>
                <a:lnTo>
                  <a:pt x="1015745" y="549401"/>
                </a:lnTo>
                <a:lnTo>
                  <a:pt x="1654222" y="549401"/>
                </a:lnTo>
                <a:lnTo>
                  <a:pt x="1680364" y="504443"/>
                </a:lnTo>
                <a:lnTo>
                  <a:pt x="1331213" y="504443"/>
                </a:lnTo>
                <a:lnTo>
                  <a:pt x="1365503" y="0"/>
                </a:lnTo>
                <a:close/>
              </a:path>
              <a:path w="2032000" h="2045970">
                <a:moveTo>
                  <a:pt x="1728215" y="422147"/>
                </a:moveTo>
                <a:lnTo>
                  <a:pt x="1331213" y="504443"/>
                </a:lnTo>
                <a:lnTo>
                  <a:pt x="1680364" y="504443"/>
                </a:lnTo>
                <a:lnTo>
                  <a:pt x="1728215" y="422147"/>
                </a:lnTo>
                <a:close/>
              </a:path>
            </a:pathLst>
          </a:custGeom>
          <a:solidFill>
            <a:srgbClr val="FFFF8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721230" y="806967"/>
            <a:ext cx="2070735" cy="2105025"/>
          </a:xfrm>
          <a:custGeom>
            <a:avLst/>
            <a:gdLst/>
            <a:ahLst/>
            <a:cxnLst/>
            <a:rect l="l" t="t" r="r" b="b"/>
            <a:pathLst>
              <a:path w="2070734" h="2105025">
                <a:moveTo>
                  <a:pt x="747657" y="1507235"/>
                </a:moveTo>
                <a:lnTo>
                  <a:pt x="733805" y="1507235"/>
                </a:lnTo>
                <a:lnTo>
                  <a:pt x="744473" y="1511807"/>
                </a:lnTo>
                <a:lnTo>
                  <a:pt x="735193" y="1518115"/>
                </a:lnTo>
                <a:lnTo>
                  <a:pt x="810005" y="2104643"/>
                </a:lnTo>
                <a:lnTo>
                  <a:pt x="820230" y="2071115"/>
                </a:lnTo>
                <a:lnTo>
                  <a:pt x="819911" y="2071115"/>
                </a:lnTo>
                <a:lnTo>
                  <a:pt x="806195" y="2070353"/>
                </a:lnTo>
                <a:lnTo>
                  <a:pt x="815786" y="2038917"/>
                </a:lnTo>
                <a:lnTo>
                  <a:pt x="747657" y="1507235"/>
                </a:lnTo>
                <a:close/>
              </a:path>
              <a:path w="2070734" h="2105025">
                <a:moveTo>
                  <a:pt x="815786" y="2038917"/>
                </a:moveTo>
                <a:lnTo>
                  <a:pt x="806195" y="2070353"/>
                </a:lnTo>
                <a:lnTo>
                  <a:pt x="819911" y="2071115"/>
                </a:lnTo>
                <a:lnTo>
                  <a:pt x="815786" y="2038917"/>
                </a:lnTo>
                <a:close/>
              </a:path>
              <a:path w="2070734" h="2105025">
                <a:moveTo>
                  <a:pt x="1003553" y="1423415"/>
                </a:moveTo>
                <a:lnTo>
                  <a:pt x="815786" y="2038917"/>
                </a:lnTo>
                <a:lnTo>
                  <a:pt x="819911" y="2071115"/>
                </a:lnTo>
                <a:lnTo>
                  <a:pt x="820230" y="2071115"/>
                </a:lnTo>
                <a:lnTo>
                  <a:pt x="1007342" y="1457528"/>
                </a:lnTo>
                <a:lnTo>
                  <a:pt x="999743" y="1443989"/>
                </a:lnTo>
                <a:lnTo>
                  <a:pt x="1011935" y="1442465"/>
                </a:lnTo>
                <a:lnTo>
                  <a:pt x="1014271" y="1442465"/>
                </a:lnTo>
                <a:lnTo>
                  <a:pt x="1003553" y="1423415"/>
                </a:lnTo>
                <a:close/>
              </a:path>
              <a:path w="2070734" h="2105025">
                <a:moveTo>
                  <a:pt x="1014271" y="1442465"/>
                </a:moveTo>
                <a:lnTo>
                  <a:pt x="1011935" y="1442465"/>
                </a:lnTo>
                <a:lnTo>
                  <a:pt x="1007342" y="1457528"/>
                </a:lnTo>
                <a:lnTo>
                  <a:pt x="1264919" y="1916429"/>
                </a:lnTo>
                <a:lnTo>
                  <a:pt x="1268127" y="1894331"/>
                </a:lnTo>
                <a:lnTo>
                  <a:pt x="1254251" y="1894331"/>
                </a:lnTo>
                <a:lnTo>
                  <a:pt x="1257183" y="1874231"/>
                </a:lnTo>
                <a:lnTo>
                  <a:pt x="1014271" y="1442465"/>
                </a:lnTo>
                <a:close/>
              </a:path>
              <a:path w="2070734" h="2105025">
                <a:moveTo>
                  <a:pt x="1257183" y="1874231"/>
                </a:moveTo>
                <a:lnTo>
                  <a:pt x="1254251" y="1894331"/>
                </a:lnTo>
                <a:lnTo>
                  <a:pt x="1267205" y="1892045"/>
                </a:lnTo>
                <a:lnTo>
                  <a:pt x="1257183" y="1874231"/>
                </a:lnTo>
                <a:close/>
              </a:path>
              <a:path w="2070734" h="2105025">
                <a:moveTo>
                  <a:pt x="1328927" y="1382267"/>
                </a:moveTo>
                <a:lnTo>
                  <a:pt x="1257183" y="1874231"/>
                </a:lnTo>
                <a:lnTo>
                  <a:pt x="1267205" y="1892045"/>
                </a:lnTo>
                <a:lnTo>
                  <a:pt x="1254251" y="1894331"/>
                </a:lnTo>
                <a:lnTo>
                  <a:pt x="1268127" y="1894331"/>
                </a:lnTo>
                <a:lnTo>
                  <a:pt x="1338561" y="1409119"/>
                </a:lnTo>
                <a:lnTo>
                  <a:pt x="1328927" y="1400555"/>
                </a:lnTo>
                <a:lnTo>
                  <a:pt x="1340357" y="1396745"/>
                </a:lnTo>
                <a:lnTo>
                  <a:pt x="1345219" y="1396745"/>
                </a:lnTo>
                <a:lnTo>
                  <a:pt x="1328927" y="1382267"/>
                </a:lnTo>
                <a:close/>
              </a:path>
              <a:path w="2070734" h="2105025">
                <a:moveTo>
                  <a:pt x="1345219" y="1396745"/>
                </a:moveTo>
                <a:lnTo>
                  <a:pt x="1340357" y="1396745"/>
                </a:lnTo>
                <a:lnTo>
                  <a:pt x="1338561" y="1409119"/>
                </a:lnTo>
                <a:lnTo>
                  <a:pt x="1733549" y="1760219"/>
                </a:lnTo>
                <a:lnTo>
                  <a:pt x="1728957" y="1741931"/>
                </a:lnTo>
                <a:lnTo>
                  <a:pt x="1715261" y="1741931"/>
                </a:lnTo>
                <a:lnTo>
                  <a:pt x="1709938" y="1720862"/>
                </a:lnTo>
                <a:lnTo>
                  <a:pt x="1345219" y="1396745"/>
                </a:lnTo>
                <a:close/>
              </a:path>
              <a:path w="2070734" h="2105025">
                <a:moveTo>
                  <a:pt x="1709938" y="1720862"/>
                </a:moveTo>
                <a:lnTo>
                  <a:pt x="1715261" y="1741931"/>
                </a:lnTo>
                <a:lnTo>
                  <a:pt x="1725929" y="1735073"/>
                </a:lnTo>
                <a:lnTo>
                  <a:pt x="1709938" y="1720862"/>
                </a:lnTo>
                <a:close/>
              </a:path>
              <a:path w="2070734" h="2105025">
                <a:moveTo>
                  <a:pt x="1589531" y="1244345"/>
                </a:moveTo>
                <a:lnTo>
                  <a:pt x="1709938" y="1720862"/>
                </a:lnTo>
                <a:lnTo>
                  <a:pt x="1725929" y="1735073"/>
                </a:lnTo>
                <a:lnTo>
                  <a:pt x="1715261" y="1741931"/>
                </a:lnTo>
                <a:lnTo>
                  <a:pt x="1728957" y="1741931"/>
                </a:lnTo>
                <a:lnTo>
                  <a:pt x="1607823" y="1259559"/>
                </a:lnTo>
                <a:lnTo>
                  <a:pt x="1597913" y="1258823"/>
                </a:lnTo>
                <a:lnTo>
                  <a:pt x="1605533" y="1250441"/>
                </a:lnTo>
                <a:lnTo>
                  <a:pt x="1672659" y="1250441"/>
                </a:lnTo>
                <a:lnTo>
                  <a:pt x="1589531" y="1244345"/>
                </a:lnTo>
                <a:close/>
              </a:path>
              <a:path w="2070734" h="2105025">
                <a:moveTo>
                  <a:pt x="555343" y="1344929"/>
                </a:moveTo>
                <a:lnTo>
                  <a:pt x="541781" y="1344929"/>
                </a:lnTo>
                <a:lnTo>
                  <a:pt x="548639" y="1353311"/>
                </a:lnTo>
                <a:lnTo>
                  <a:pt x="539455" y="1354392"/>
                </a:lnTo>
                <a:lnTo>
                  <a:pt x="451865" y="1710689"/>
                </a:lnTo>
                <a:lnTo>
                  <a:pt x="473166" y="1696211"/>
                </a:lnTo>
                <a:lnTo>
                  <a:pt x="469391" y="1696211"/>
                </a:lnTo>
                <a:lnTo>
                  <a:pt x="459485" y="1689353"/>
                </a:lnTo>
                <a:lnTo>
                  <a:pt x="473385" y="1679890"/>
                </a:lnTo>
                <a:lnTo>
                  <a:pt x="555343" y="1344929"/>
                </a:lnTo>
                <a:close/>
              </a:path>
              <a:path w="2070734" h="2105025">
                <a:moveTo>
                  <a:pt x="473385" y="1679890"/>
                </a:moveTo>
                <a:lnTo>
                  <a:pt x="459485" y="1689353"/>
                </a:lnTo>
                <a:lnTo>
                  <a:pt x="469391" y="1696211"/>
                </a:lnTo>
                <a:lnTo>
                  <a:pt x="473385" y="1679890"/>
                </a:lnTo>
                <a:close/>
              </a:path>
              <a:path w="2070734" h="2105025">
                <a:moveTo>
                  <a:pt x="745997" y="1494281"/>
                </a:moveTo>
                <a:lnTo>
                  <a:pt x="473385" y="1679890"/>
                </a:lnTo>
                <a:lnTo>
                  <a:pt x="469391" y="1696211"/>
                </a:lnTo>
                <a:lnTo>
                  <a:pt x="473166" y="1696211"/>
                </a:lnTo>
                <a:lnTo>
                  <a:pt x="735193" y="1518115"/>
                </a:lnTo>
                <a:lnTo>
                  <a:pt x="733805" y="1507235"/>
                </a:lnTo>
                <a:lnTo>
                  <a:pt x="747657" y="1507235"/>
                </a:lnTo>
                <a:lnTo>
                  <a:pt x="745997" y="1494281"/>
                </a:lnTo>
                <a:close/>
              </a:path>
              <a:path w="2070734" h="2105025">
                <a:moveTo>
                  <a:pt x="733805" y="1507235"/>
                </a:moveTo>
                <a:lnTo>
                  <a:pt x="735193" y="1518115"/>
                </a:lnTo>
                <a:lnTo>
                  <a:pt x="744473" y="1511807"/>
                </a:lnTo>
                <a:lnTo>
                  <a:pt x="733805" y="1507235"/>
                </a:lnTo>
                <a:close/>
              </a:path>
              <a:path w="2070734" h="2105025">
                <a:moveTo>
                  <a:pt x="1011935" y="1442465"/>
                </a:moveTo>
                <a:lnTo>
                  <a:pt x="999743" y="1443989"/>
                </a:lnTo>
                <a:lnTo>
                  <a:pt x="1007342" y="1457528"/>
                </a:lnTo>
                <a:lnTo>
                  <a:pt x="1011935" y="1442465"/>
                </a:lnTo>
                <a:close/>
              </a:path>
              <a:path w="2070734" h="2105025">
                <a:moveTo>
                  <a:pt x="354304" y="1141568"/>
                </a:moveTo>
                <a:lnTo>
                  <a:pt x="4571" y="1417319"/>
                </a:lnTo>
                <a:lnTo>
                  <a:pt x="36956" y="1413509"/>
                </a:lnTo>
                <a:lnTo>
                  <a:pt x="32003" y="1413509"/>
                </a:lnTo>
                <a:lnTo>
                  <a:pt x="26669" y="1401317"/>
                </a:lnTo>
                <a:lnTo>
                  <a:pt x="51084" y="1398406"/>
                </a:lnTo>
                <a:lnTo>
                  <a:pt x="368927" y="1146809"/>
                </a:lnTo>
                <a:lnTo>
                  <a:pt x="360425" y="1146809"/>
                </a:lnTo>
                <a:lnTo>
                  <a:pt x="354304" y="1141568"/>
                </a:lnTo>
                <a:close/>
              </a:path>
              <a:path w="2070734" h="2105025">
                <a:moveTo>
                  <a:pt x="51084" y="1398406"/>
                </a:moveTo>
                <a:lnTo>
                  <a:pt x="26669" y="1401317"/>
                </a:lnTo>
                <a:lnTo>
                  <a:pt x="32003" y="1413509"/>
                </a:lnTo>
                <a:lnTo>
                  <a:pt x="51084" y="1398406"/>
                </a:lnTo>
                <a:close/>
              </a:path>
              <a:path w="2070734" h="2105025">
                <a:moveTo>
                  <a:pt x="557021" y="1338071"/>
                </a:moveTo>
                <a:lnTo>
                  <a:pt x="51084" y="1398406"/>
                </a:lnTo>
                <a:lnTo>
                  <a:pt x="32003" y="1413509"/>
                </a:lnTo>
                <a:lnTo>
                  <a:pt x="36956" y="1413509"/>
                </a:lnTo>
                <a:lnTo>
                  <a:pt x="539455" y="1354392"/>
                </a:lnTo>
                <a:lnTo>
                  <a:pt x="541781" y="1344929"/>
                </a:lnTo>
                <a:lnTo>
                  <a:pt x="555343" y="1344929"/>
                </a:lnTo>
                <a:lnTo>
                  <a:pt x="557021" y="1338071"/>
                </a:lnTo>
                <a:close/>
              </a:path>
              <a:path w="2070734" h="2105025">
                <a:moveTo>
                  <a:pt x="1340357" y="1396745"/>
                </a:moveTo>
                <a:lnTo>
                  <a:pt x="1328927" y="1400555"/>
                </a:lnTo>
                <a:lnTo>
                  <a:pt x="1338561" y="1409119"/>
                </a:lnTo>
                <a:lnTo>
                  <a:pt x="1340357" y="1396745"/>
                </a:lnTo>
                <a:close/>
              </a:path>
              <a:path w="2070734" h="2105025">
                <a:moveTo>
                  <a:pt x="541781" y="1344929"/>
                </a:moveTo>
                <a:lnTo>
                  <a:pt x="539455" y="1354392"/>
                </a:lnTo>
                <a:lnTo>
                  <a:pt x="548639" y="1353311"/>
                </a:lnTo>
                <a:lnTo>
                  <a:pt x="541781" y="1344929"/>
                </a:lnTo>
                <a:close/>
              </a:path>
              <a:path w="2070734" h="2105025">
                <a:moveTo>
                  <a:pt x="1672659" y="1250441"/>
                </a:moveTo>
                <a:lnTo>
                  <a:pt x="1605533" y="1250441"/>
                </a:lnTo>
                <a:lnTo>
                  <a:pt x="1607823" y="1259559"/>
                </a:lnTo>
                <a:lnTo>
                  <a:pt x="2070353" y="1293875"/>
                </a:lnTo>
                <a:lnTo>
                  <a:pt x="2066066" y="1290827"/>
                </a:lnTo>
                <a:lnTo>
                  <a:pt x="2042921" y="1290827"/>
                </a:lnTo>
                <a:lnTo>
                  <a:pt x="2022146" y="1276071"/>
                </a:lnTo>
                <a:lnTo>
                  <a:pt x="1672659" y="1250441"/>
                </a:lnTo>
                <a:close/>
              </a:path>
              <a:path w="2070734" h="2105025">
                <a:moveTo>
                  <a:pt x="2022146" y="1276071"/>
                </a:moveTo>
                <a:lnTo>
                  <a:pt x="2042921" y="1290827"/>
                </a:lnTo>
                <a:lnTo>
                  <a:pt x="2046731" y="1277873"/>
                </a:lnTo>
                <a:lnTo>
                  <a:pt x="2022146" y="1276071"/>
                </a:lnTo>
                <a:close/>
              </a:path>
              <a:path w="2070734" h="2105025">
                <a:moveTo>
                  <a:pt x="1981175" y="800733"/>
                </a:moveTo>
                <a:lnTo>
                  <a:pt x="1658873" y="1018031"/>
                </a:lnTo>
                <a:lnTo>
                  <a:pt x="2022146" y="1276071"/>
                </a:lnTo>
                <a:lnTo>
                  <a:pt x="2046731" y="1277873"/>
                </a:lnTo>
                <a:lnTo>
                  <a:pt x="2042921" y="1290827"/>
                </a:lnTo>
                <a:lnTo>
                  <a:pt x="2066066" y="1290827"/>
                </a:lnTo>
                <a:lnTo>
                  <a:pt x="1690952" y="1024127"/>
                </a:lnTo>
                <a:lnTo>
                  <a:pt x="1674875" y="1024127"/>
                </a:lnTo>
                <a:lnTo>
                  <a:pt x="1674875" y="1012697"/>
                </a:lnTo>
                <a:lnTo>
                  <a:pt x="1691813" y="1012697"/>
                </a:lnTo>
                <a:lnTo>
                  <a:pt x="2001205" y="803909"/>
                </a:lnTo>
                <a:lnTo>
                  <a:pt x="1997963" y="803909"/>
                </a:lnTo>
                <a:lnTo>
                  <a:pt x="1981175" y="800733"/>
                </a:lnTo>
                <a:close/>
              </a:path>
              <a:path w="2070734" h="2105025">
                <a:moveTo>
                  <a:pt x="1605533" y="1250441"/>
                </a:moveTo>
                <a:lnTo>
                  <a:pt x="1597913" y="1258823"/>
                </a:lnTo>
                <a:lnTo>
                  <a:pt x="1607823" y="1259559"/>
                </a:lnTo>
                <a:lnTo>
                  <a:pt x="1605533" y="1250441"/>
                </a:lnTo>
                <a:close/>
              </a:path>
              <a:path w="2070734" h="2105025">
                <a:moveTo>
                  <a:pt x="361187" y="1136141"/>
                </a:moveTo>
                <a:lnTo>
                  <a:pt x="354304" y="1141568"/>
                </a:lnTo>
                <a:lnTo>
                  <a:pt x="360425" y="1146809"/>
                </a:lnTo>
                <a:lnTo>
                  <a:pt x="361187" y="1136141"/>
                </a:lnTo>
                <a:close/>
              </a:path>
              <a:path w="2070734" h="2105025">
                <a:moveTo>
                  <a:pt x="369438" y="1136141"/>
                </a:moveTo>
                <a:lnTo>
                  <a:pt x="361187" y="1136141"/>
                </a:lnTo>
                <a:lnTo>
                  <a:pt x="360425" y="1146809"/>
                </a:lnTo>
                <a:lnTo>
                  <a:pt x="368927" y="1146809"/>
                </a:lnTo>
                <a:lnTo>
                  <a:pt x="375665" y="1141475"/>
                </a:lnTo>
                <a:lnTo>
                  <a:pt x="369438" y="1136141"/>
                </a:lnTo>
                <a:close/>
              </a:path>
              <a:path w="2070734" h="2105025">
                <a:moveTo>
                  <a:pt x="437828" y="743052"/>
                </a:moveTo>
                <a:lnTo>
                  <a:pt x="0" y="838199"/>
                </a:lnTo>
                <a:lnTo>
                  <a:pt x="354304" y="1141568"/>
                </a:lnTo>
                <a:lnTo>
                  <a:pt x="361187" y="1136141"/>
                </a:lnTo>
                <a:lnTo>
                  <a:pt x="369438" y="1136141"/>
                </a:lnTo>
                <a:lnTo>
                  <a:pt x="34046" y="848867"/>
                </a:lnTo>
                <a:lnTo>
                  <a:pt x="16763" y="848867"/>
                </a:lnTo>
                <a:lnTo>
                  <a:pt x="19811" y="836675"/>
                </a:lnTo>
                <a:lnTo>
                  <a:pt x="72923" y="836675"/>
                </a:lnTo>
                <a:lnTo>
                  <a:pt x="462533" y="752093"/>
                </a:lnTo>
                <a:lnTo>
                  <a:pt x="445007" y="752093"/>
                </a:lnTo>
                <a:lnTo>
                  <a:pt x="437828" y="743052"/>
                </a:lnTo>
                <a:close/>
              </a:path>
              <a:path w="2070734" h="2105025">
                <a:moveTo>
                  <a:pt x="1674875" y="1012697"/>
                </a:moveTo>
                <a:lnTo>
                  <a:pt x="1674875" y="1024127"/>
                </a:lnTo>
                <a:lnTo>
                  <a:pt x="1683123" y="1018562"/>
                </a:lnTo>
                <a:lnTo>
                  <a:pt x="1674875" y="1012697"/>
                </a:lnTo>
                <a:close/>
              </a:path>
              <a:path w="2070734" h="2105025">
                <a:moveTo>
                  <a:pt x="1683123" y="1018562"/>
                </a:moveTo>
                <a:lnTo>
                  <a:pt x="1674875" y="1024127"/>
                </a:lnTo>
                <a:lnTo>
                  <a:pt x="1690952" y="1024127"/>
                </a:lnTo>
                <a:lnTo>
                  <a:pt x="1683123" y="1018562"/>
                </a:lnTo>
                <a:close/>
              </a:path>
              <a:path w="2070734" h="2105025">
                <a:moveTo>
                  <a:pt x="1691813" y="1012697"/>
                </a:moveTo>
                <a:lnTo>
                  <a:pt x="1674875" y="1012697"/>
                </a:lnTo>
                <a:lnTo>
                  <a:pt x="1683123" y="1018562"/>
                </a:lnTo>
                <a:lnTo>
                  <a:pt x="1691813" y="1012697"/>
                </a:lnTo>
                <a:close/>
              </a:path>
              <a:path w="2070734" h="2105025">
                <a:moveTo>
                  <a:pt x="19811" y="836675"/>
                </a:moveTo>
                <a:lnTo>
                  <a:pt x="16763" y="848867"/>
                </a:lnTo>
                <a:lnTo>
                  <a:pt x="30551" y="845874"/>
                </a:lnTo>
                <a:lnTo>
                  <a:pt x="19811" y="836675"/>
                </a:lnTo>
                <a:close/>
              </a:path>
              <a:path w="2070734" h="2105025">
                <a:moveTo>
                  <a:pt x="30551" y="845874"/>
                </a:moveTo>
                <a:lnTo>
                  <a:pt x="16763" y="848867"/>
                </a:lnTo>
                <a:lnTo>
                  <a:pt x="34046" y="848867"/>
                </a:lnTo>
                <a:lnTo>
                  <a:pt x="30551" y="845874"/>
                </a:lnTo>
                <a:close/>
              </a:path>
              <a:path w="2070734" h="2105025">
                <a:moveTo>
                  <a:pt x="72923" y="836675"/>
                </a:moveTo>
                <a:lnTo>
                  <a:pt x="19811" y="836675"/>
                </a:lnTo>
                <a:lnTo>
                  <a:pt x="30551" y="845874"/>
                </a:lnTo>
                <a:lnTo>
                  <a:pt x="72923" y="836675"/>
                </a:lnTo>
                <a:close/>
              </a:path>
              <a:path w="2070734" h="2105025">
                <a:moveTo>
                  <a:pt x="1995677" y="790955"/>
                </a:moveTo>
                <a:lnTo>
                  <a:pt x="1981175" y="800733"/>
                </a:lnTo>
                <a:lnTo>
                  <a:pt x="1997963" y="803909"/>
                </a:lnTo>
                <a:lnTo>
                  <a:pt x="1995677" y="790955"/>
                </a:lnTo>
                <a:close/>
              </a:path>
              <a:path w="2070734" h="2105025">
                <a:moveTo>
                  <a:pt x="2004850" y="790955"/>
                </a:moveTo>
                <a:lnTo>
                  <a:pt x="1995677" y="790955"/>
                </a:lnTo>
                <a:lnTo>
                  <a:pt x="1997963" y="803909"/>
                </a:lnTo>
                <a:lnTo>
                  <a:pt x="2001205" y="803909"/>
                </a:lnTo>
                <a:lnTo>
                  <a:pt x="2017013" y="793241"/>
                </a:lnTo>
                <a:lnTo>
                  <a:pt x="2004850" y="790955"/>
                </a:lnTo>
                <a:close/>
              </a:path>
              <a:path w="2070734" h="2105025">
                <a:moveTo>
                  <a:pt x="1753182" y="445007"/>
                </a:moveTo>
                <a:lnTo>
                  <a:pt x="1738121" y="445007"/>
                </a:lnTo>
                <a:lnTo>
                  <a:pt x="1744979" y="454913"/>
                </a:lnTo>
                <a:lnTo>
                  <a:pt x="1730593" y="457882"/>
                </a:lnTo>
                <a:lnTo>
                  <a:pt x="1575053" y="723899"/>
                </a:lnTo>
                <a:lnTo>
                  <a:pt x="1981175" y="800733"/>
                </a:lnTo>
                <a:lnTo>
                  <a:pt x="1995677" y="790955"/>
                </a:lnTo>
                <a:lnTo>
                  <a:pt x="2004850" y="790955"/>
                </a:lnTo>
                <a:lnTo>
                  <a:pt x="1639953" y="722375"/>
                </a:lnTo>
                <a:lnTo>
                  <a:pt x="1591817" y="722375"/>
                </a:lnTo>
                <a:lnTo>
                  <a:pt x="1587245" y="712469"/>
                </a:lnTo>
                <a:lnTo>
                  <a:pt x="1597580" y="712469"/>
                </a:lnTo>
                <a:lnTo>
                  <a:pt x="1753182" y="445007"/>
                </a:lnTo>
                <a:close/>
              </a:path>
              <a:path w="2070734" h="2105025">
                <a:moveTo>
                  <a:pt x="448817" y="740663"/>
                </a:moveTo>
                <a:lnTo>
                  <a:pt x="437828" y="743052"/>
                </a:lnTo>
                <a:lnTo>
                  <a:pt x="445007" y="752093"/>
                </a:lnTo>
                <a:lnTo>
                  <a:pt x="448817" y="740663"/>
                </a:lnTo>
                <a:close/>
              </a:path>
              <a:path w="2070734" h="2105025">
                <a:moveTo>
                  <a:pt x="453464" y="740663"/>
                </a:moveTo>
                <a:lnTo>
                  <a:pt x="448817" y="740663"/>
                </a:lnTo>
                <a:lnTo>
                  <a:pt x="445007" y="752093"/>
                </a:lnTo>
                <a:lnTo>
                  <a:pt x="462533" y="752093"/>
                </a:lnTo>
                <a:lnTo>
                  <a:pt x="453464" y="740663"/>
                </a:lnTo>
                <a:close/>
              </a:path>
              <a:path w="2070734" h="2105025">
                <a:moveTo>
                  <a:pt x="22097" y="219455"/>
                </a:moveTo>
                <a:lnTo>
                  <a:pt x="437828" y="743052"/>
                </a:lnTo>
                <a:lnTo>
                  <a:pt x="448817" y="740663"/>
                </a:lnTo>
                <a:lnTo>
                  <a:pt x="453464" y="740663"/>
                </a:lnTo>
                <a:lnTo>
                  <a:pt x="78205" y="267725"/>
                </a:lnTo>
                <a:lnTo>
                  <a:pt x="46481" y="249173"/>
                </a:lnTo>
                <a:lnTo>
                  <a:pt x="55625" y="239267"/>
                </a:lnTo>
                <a:lnTo>
                  <a:pt x="56050" y="239267"/>
                </a:lnTo>
                <a:lnTo>
                  <a:pt x="22097" y="219455"/>
                </a:lnTo>
                <a:close/>
              </a:path>
              <a:path w="2070734" h="2105025">
                <a:moveTo>
                  <a:pt x="1587245" y="712469"/>
                </a:moveTo>
                <a:lnTo>
                  <a:pt x="1591817" y="722375"/>
                </a:lnTo>
                <a:lnTo>
                  <a:pt x="1596562" y="714220"/>
                </a:lnTo>
                <a:lnTo>
                  <a:pt x="1587245" y="712469"/>
                </a:lnTo>
                <a:close/>
              </a:path>
              <a:path w="2070734" h="2105025">
                <a:moveTo>
                  <a:pt x="1596562" y="714220"/>
                </a:moveTo>
                <a:lnTo>
                  <a:pt x="1591817" y="722375"/>
                </a:lnTo>
                <a:lnTo>
                  <a:pt x="1639953" y="722375"/>
                </a:lnTo>
                <a:lnTo>
                  <a:pt x="1596562" y="714220"/>
                </a:lnTo>
                <a:close/>
              </a:path>
              <a:path w="2070734" h="2105025">
                <a:moveTo>
                  <a:pt x="1597580" y="712469"/>
                </a:moveTo>
                <a:lnTo>
                  <a:pt x="1587245" y="712469"/>
                </a:lnTo>
                <a:lnTo>
                  <a:pt x="1596562" y="714220"/>
                </a:lnTo>
                <a:lnTo>
                  <a:pt x="1597580" y="712469"/>
                </a:lnTo>
                <a:close/>
              </a:path>
              <a:path w="2070734" h="2105025">
                <a:moveTo>
                  <a:pt x="56050" y="239267"/>
                </a:moveTo>
                <a:lnTo>
                  <a:pt x="55625" y="239267"/>
                </a:lnTo>
                <a:lnTo>
                  <a:pt x="78205" y="267725"/>
                </a:lnTo>
                <a:lnTo>
                  <a:pt x="707135" y="635507"/>
                </a:lnTo>
                <a:lnTo>
                  <a:pt x="710255" y="623315"/>
                </a:lnTo>
                <a:lnTo>
                  <a:pt x="696467" y="623315"/>
                </a:lnTo>
                <a:lnTo>
                  <a:pt x="698771" y="614308"/>
                </a:lnTo>
                <a:lnTo>
                  <a:pt x="56050" y="239267"/>
                </a:lnTo>
                <a:close/>
              </a:path>
              <a:path w="2070734" h="2105025">
                <a:moveTo>
                  <a:pt x="698771" y="614308"/>
                </a:moveTo>
                <a:lnTo>
                  <a:pt x="696467" y="623315"/>
                </a:lnTo>
                <a:lnTo>
                  <a:pt x="706373" y="618743"/>
                </a:lnTo>
                <a:lnTo>
                  <a:pt x="698771" y="614308"/>
                </a:lnTo>
                <a:close/>
              </a:path>
              <a:path w="2070734" h="2105025">
                <a:moveTo>
                  <a:pt x="797813" y="227075"/>
                </a:moveTo>
                <a:lnTo>
                  <a:pt x="698771" y="614308"/>
                </a:lnTo>
                <a:lnTo>
                  <a:pt x="706373" y="618743"/>
                </a:lnTo>
                <a:lnTo>
                  <a:pt x="696467" y="623315"/>
                </a:lnTo>
                <a:lnTo>
                  <a:pt x="710255" y="623315"/>
                </a:lnTo>
                <a:lnTo>
                  <a:pt x="803244" y="259876"/>
                </a:lnTo>
                <a:lnTo>
                  <a:pt x="794765" y="247649"/>
                </a:lnTo>
                <a:lnTo>
                  <a:pt x="806957" y="245363"/>
                </a:lnTo>
                <a:lnTo>
                  <a:pt x="810478" y="245363"/>
                </a:lnTo>
                <a:lnTo>
                  <a:pt x="797813" y="227075"/>
                </a:lnTo>
                <a:close/>
              </a:path>
              <a:path w="2070734" h="2105025">
                <a:moveTo>
                  <a:pt x="810478" y="245363"/>
                </a:moveTo>
                <a:lnTo>
                  <a:pt x="806957" y="245363"/>
                </a:lnTo>
                <a:lnTo>
                  <a:pt x="803244" y="259876"/>
                </a:lnTo>
                <a:lnTo>
                  <a:pt x="1030985" y="588263"/>
                </a:lnTo>
                <a:lnTo>
                  <a:pt x="1041666" y="571499"/>
                </a:lnTo>
                <a:lnTo>
                  <a:pt x="1024889" y="571499"/>
                </a:lnTo>
                <a:lnTo>
                  <a:pt x="1030373" y="562913"/>
                </a:lnTo>
                <a:lnTo>
                  <a:pt x="810478" y="245363"/>
                </a:lnTo>
                <a:close/>
              </a:path>
              <a:path w="2070734" h="2105025">
                <a:moveTo>
                  <a:pt x="1030373" y="562913"/>
                </a:moveTo>
                <a:lnTo>
                  <a:pt x="1024889" y="571499"/>
                </a:lnTo>
                <a:lnTo>
                  <a:pt x="1036319" y="571499"/>
                </a:lnTo>
                <a:lnTo>
                  <a:pt x="1030373" y="562913"/>
                </a:lnTo>
                <a:close/>
              </a:path>
              <a:path w="2070734" h="2105025">
                <a:moveTo>
                  <a:pt x="1389887" y="0"/>
                </a:moveTo>
                <a:lnTo>
                  <a:pt x="1030373" y="562913"/>
                </a:lnTo>
                <a:lnTo>
                  <a:pt x="1036319" y="571499"/>
                </a:lnTo>
                <a:lnTo>
                  <a:pt x="1041666" y="571499"/>
                </a:lnTo>
                <a:lnTo>
                  <a:pt x="1372037" y="52951"/>
                </a:lnTo>
                <a:lnTo>
                  <a:pt x="1373885" y="25907"/>
                </a:lnTo>
                <a:lnTo>
                  <a:pt x="1388103" y="25907"/>
                </a:lnTo>
                <a:lnTo>
                  <a:pt x="1389887" y="0"/>
                </a:lnTo>
                <a:close/>
              </a:path>
              <a:path w="2070734" h="2105025">
                <a:moveTo>
                  <a:pt x="1388103" y="25907"/>
                </a:moveTo>
                <a:lnTo>
                  <a:pt x="1373885" y="25907"/>
                </a:lnTo>
                <a:lnTo>
                  <a:pt x="1386839" y="29717"/>
                </a:lnTo>
                <a:lnTo>
                  <a:pt x="1372037" y="52951"/>
                </a:lnTo>
                <a:lnTo>
                  <a:pt x="1338833" y="538733"/>
                </a:lnTo>
                <a:lnTo>
                  <a:pt x="1375756" y="531113"/>
                </a:lnTo>
                <a:lnTo>
                  <a:pt x="1353311" y="531113"/>
                </a:lnTo>
                <a:lnTo>
                  <a:pt x="1344929" y="523493"/>
                </a:lnTo>
                <a:lnTo>
                  <a:pt x="1353965" y="521623"/>
                </a:lnTo>
                <a:lnTo>
                  <a:pt x="1388103" y="25907"/>
                </a:lnTo>
                <a:close/>
              </a:path>
              <a:path w="2070734" h="2105025">
                <a:moveTo>
                  <a:pt x="1353965" y="521623"/>
                </a:moveTo>
                <a:lnTo>
                  <a:pt x="1344929" y="523493"/>
                </a:lnTo>
                <a:lnTo>
                  <a:pt x="1353311" y="531113"/>
                </a:lnTo>
                <a:lnTo>
                  <a:pt x="1353965" y="521623"/>
                </a:lnTo>
                <a:close/>
              </a:path>
              <a:path w="2070734" h="2105025">
                <a:moveTo>
                  <a:pt x="1757171" y="438149"/>
                </a:moveTo>
                <a:lnTo>
                  <a:pt x="1353965" y="521623"/>
                </a:lnTo>
                <a:lnTo>
                  <a:pt x="1353311" y="531113"/>
                </a:lnTo>
                <a:lnTo>
                  <a:pt x="1375756" y="531113"/>
                </a:lnTo>
                <a:lnTo>
                  <a:pt x="1730593" y="457882"/>
                </a:lnTo>
                <a:lnTo>
                  <a:pt x="1738121" y="445007"/>
                </a:lnTo>
                <a:lnTo>
                  <a:pt x="1753182" y="445007"/>
                </a:lnTo>
                <a:lnTo>
                  <a:pt x="1757171" y="438149"/>
                </a:lnTo>
                <a:close/>
              </a:path>
              <a:path w="2070734" h="2105025">
                <a:moveTo>
                  <a:pt x="1738121" y="445007"/>
                </a:moveTo>
                <a:lnTo>
                  <a:pt x="1730593" y="457882"/>
                </a:lnTo>
                <a:lnTo>
                  <a:pt x="1744979" y="454913"/>
                </a:lnTo>
                <a:lnTo>
                  <a:pt x="1738121" y="445007"/>
                </a:lnTo>
                <a:close/>
              </a:path>
              <a:path w="2070734" h="2105025">
                <a:moveTo>
                  <a:pt x="55625" y="239267"/>
                </a:moveTo>
                <a:lnTo>
                  <a:pt x="46481" y="249173"/>
                </a:lnTo>
                <a:lnTo>
                  <a:pt x="78205" y="267725"/>
                </a:lnTo>
                <a:lnTo>
                  <a:pt x="55625" y="239267"/>
                </a:lnTo>
                <a:close/>
              </a:path>
              <a:path w="2070734" h="2105025">
                <a:moveTo>
                  <a:pt x="806957" y="245363"/>
                </a:moveTo>
                <a:lnTo>
                  <a:pt x="794765" y="247649"/>
                </a:lnTo>
                <a:lnTo>
                  <a:pt x="803244" y="259876"/>
                </a:lnTo>
                <a:lnTo>
                  <a:pt x="806957" y="245363"/>
                </a:lnTo>
                <a:close/>
              </a:path>
              <a:path w="2070734" h="2105025">
                <a:moveTo>
                  <a:pt x="1373885" y="25907"/>
                </a:moveTo>
                <a:lnTo>
                  <a:pt x="1372037" y="52951"/>
                </a:lnTo>
                <a:lnTo>
                  <a:pt x="1386839" y="29717"/>
                </a:lnTo>
                <a:lnTo>
                  <a:pt x="1373885" y="259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5292233" y="1660034"/>
            <a:ext cx="893444" cy="2997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150" b="1" spc="-5" dirty="0">
                <a:latin typeface="Verdana"/>
                <a:cs typeface="Verdana"/>
              </a:rPr>
              <a:t>Event</a:t>
            </a:r>
            <a:endParaRPr sz="2150">
              <a:latin typeface="Verdana"/>
              <a:cs typeface="Verdana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2481714" y="2279151"/>
            <a:ext cx="2232025" cy="2002155"/>
          </a:xfrm>
          <a:custGeom>
            <a:avLst/>
            <a:gdLst/>
            <a:ahLst/>
            <a:cxnLst/>
            <a:rect l="l" t="t" r="r" b="b"/>
            <a:pathLst>
              <a:path w="2232025" h="2002154">
                <a:moveTo>
                  <a:pt x="1910330" y="0"/>
                </a:moveTo>
                <a:lnTo>
                  <a:pt x="1985768" y="85343"/>
                </a:lnTo>
                <a:lnTo>
                  <a:pt x="0" y="1830323"/>
                </a:lnTo>
                <a:lnTo>
                  <a:pt x="150113" y="2001773"/>
                </a:lnTo>
                <a:lnTo>
                  <a:pt x="2135882" y="256793"/>
                </a:lnTo>
                <a:lnTo>
                  <a:pt x="2216781" y="256793"/>
                </a:lnTo>
                <a:lnTo>
                  <a:pt x="2231894" y="20573"/>
                </a:lnTo>
                <a:lnTo>
                  <a:pt x="1910330" y="0"/>
                </a:lnTo>
                <a:close/>
              </a:path>
              <a:path w="2232025" h="2002154">
                <a:moveTo>
                  <a:pt x="2216781" y="256793"/>
                </a:moveTo>
                <a:lnTo>
                  <a:pt x="2135882" y="256793"/>
                </a:lnTo>
                <a:lnTo>
                  <a:pt x="2211320" y="342137"/>
                </a:lnTo>
                <a:lnTo>
                  <a:pt x="2216781" y="256793"/>
                </a:lnTo>
                <a:close/>
              </a:path>
            </a:pathLst>
          </a:custGeom>
          <a:solidFill>
            <a:srgbClr val="FFFF8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2471809" y="2270769"/>
            <a:ext cx="2249805" cy="2019300"/>
          </a:xfrm>
          <a:custGeom>
            <a:avLst/>
            <a:gdLst/>
            <a:ahLst/>
            <a:cxnLst/>
            <a:rect l="l" t="t" r="r" b="b"/>
            <a:pathLst>
              <a:path w="2249804" h="2019300">
                <a:moveTo>
                  <a:pt x="1985769" y="93078"/>
                </a:moveTo>
                <a:lnTo>
                  <a:pt x="0" y="1837943"/>
                </a:lnTo>
                <a:lnTo>
                  <a:pt x="160019" y="2019299"/>
                </a:lnTo>
                <a:lnTo>
                  <a:pt x="175630" y="2005583"/>
                </a:lnTo>
                <a:lnTo>
                  <a:pt x="165353" y="2005583"/>
                </a:lnTo>
                <a:lnTo>
                  <a:pt x="155447" y="2004821"/>
                </a:lnTo>
                <a:lnTo>
                  <a:pt x="160669" y="2000233"/>
                </a:lnTo>
                <a:lnTo>
                  <a:pt x="23913" y="1844039"/>
                </a:lnTo>
                <a:lnTo>
                  <a:pt x="14477" y="1844039"/>
                </a:lnTo>
                <a:lnTo>
                  <a:pt x="15239" y="1834133"/>
                </a:lnTo>
                <a:lnTo>
                  <a:pt x="25751" y="1834133"/>
                </a:lnTo>
                <a:lnTo>
                  <a:pt x="2001244" y="98297"/>
                </a:lnTo>
                <a:lnTo>
                  <a:pt x="1990340" y="98297"/>
                </a:lnTo>
                <a:lnTo>
                  <a:pt x="1985769" y="93078"/>
                </a:lnTo>
                <a:close/>
              </a:path>
              <a:path w="2249804" h="2019300">
                <a:moveTo>
                  <a:pt x="160669" y="2000233"/>
                </a:moveTo>
                <a:lnTo>
                  <a:pt x="155447" y="2004821"/>
                </a:lnTo>
                <a:lnTo>
                  <a:pt x="165353" y="2005583"/>
                </a:lnTo>
                <a:lnTo>
                  <a:pt x="160669" y="2000233"/>
                </a:lnTo>
                <a:close/>
              </a:path>
              <a:path w="2249804" h="2019300">
                <a:moveTo>
                  <a:pt x="2146550" y="255269"/>
                </a:moveTo>
                <a:lnTo>
                  <a:pt x="160669" y="2000233"/>
                </a:lnTo>
                <a:lnTo>
                  <a:pt x="165353" y="2005583"/>
                </a:lnTo>
                <a:lnTo>
                  <a:pt x="175630" y="2005583"/>
                </a:lnTo>
                <a:lnTo>
                  <a:pt x="2145590" y="274701"/>
                </a:lnTo>
                <a:lnTo>
                  <a:pt x="2141216" y="269747"/>
                </a:lnTo>
                <a:lnTo>
                  <a:pt x="2159325" y="269747"/>
                </a:lnTo>
                <a:lnTo>
                  <a:pt x="2146550" y="255269"/>
                </a:lnTo>
                <a:close/>
              </a:path>
              <a:path w="2249804" h="2019300">
                <a:moveTo>
                  <a:pt x="15239" y="1834133"/>
                </a:moveTo>
                <a:lnTo>
                  <a:pt x="14477" y="1844039"/>
                </a:lnTo>
                <a:lnTo>
                  <a:pt x="19810" y="1839354"/>
                </a:lnTo>
                <a:lnTo>
                  <a:pt x="15239" y="1834133"/>
                </a:lnTo>
                <a:close/>
              </a:path>
              <a:path w="2249804" h="2019300">
                <a:moveTo>
                  <a:pt x="19810" y="1839354"/>
                </a:moveTo>
                <a:lnTo>
                  <a:pt x="14477" y="1844039"/>
                </a:lnTo>
                <a:lnTo>
                  <a:pt x="23913" y="1844039"/>
                </a:lnTo>
                <a:lnTo>
                  <a:pt x="19810" y="1839354"/>
                </a:lnTo>
                <a:close/>
              </a:path>
              <a:path w="2249804" h="2019300">
                <a:moveTo>
                  <a:pt x="25751" y="1834133"/>
                </a:moveTo>
                <a:lnTo>
                  <a:pt x="15239" y="1834133"/>
                </a:lnTo>
                <a:lnTo>
                  <a:pt x="19810" y="1839354"/>
                </a:lnTo>
                <a:lnTo>
                  <a:pt x="25751" y="1834133"/>
                </a:lnTo>
                <a:close/>
              </a:path>
              <a:path w="2249804" h="2019300">
                <a:moveTo>
                  <a:pt x="2159325" y="269747"/>
                </a:moveTo>
                <a:lnTo>
                  <a:pt x="2141216" y="269747"/>
                </a:lnTo>
                <a:lnTo>
                  <a:pt x="2150360" y="270509"/>
                </a:lnTo>
                <a:lnTo>
                  <a:pt x="2145590" y="274701"/>
                </a:lnTo>
                <a:lnTo>
                  <a:pt x="2227322" y="367283"/>
                </a:lnTo>
                <a:lnTo>
                  <a:pt x="2228398" y="350519"/>
                </a:lnTo>
                <a:lnTo>
                  <a:pt x="2214368" y="350519"/>
                </a:lnTo>
                <a:lnTo>
                  <a:pt x="2215463" y="333370"/>
                </a:lnTo>
                <a:lnTo>
                  <a:pt x="2159325" y="269747"/>
                </a:lnTo>
                <a:close/>
              </a:path>
              <a:path w="2249804" h="2019300">
                <a:moveTo>
                  <a:pt x="2215463" y="333370"/>
                </a:moveTo>
                <a:lnTo>
                  <a:pt x="2214368" y="350519"/>
                </a:lnTo>
                <a:lnTo>
                  <a:pt x="2226560" y="345947"/>
                </a:lnTo>
                <a:lnTo>
                  <a:pt x="2215463" y="333370"/>
                </a:lnTo>
                <a:close/>
              </a:path>
              <a:path w="2249804" h="2019300">
                <a:moveTo>
                  <a:pt x="2249078" y="28193"/>
                </a:moveTo>
                <a:lnTo>
                  <a:pt x="2234942" y="28193"/>
                </a:lnTo>
                <a:lnTo>
                  <a:pt x="2241800" y="35813"/>
                </a:lnTo>
                <a:lnTo>
                  <a:pt x="2234456" y="35813"/>
                </a:lnTo>
                <a:lnTo>
                  <a:pt x="2215463" y="333370"/>
                </a:lnTo>
                <a:lnTo>
                  <a:pt x="2226560" y="345947"/>
                </a:lnTo>
                <a:lnTo>
                  <a:pt x="2214368" y="350519"/>
                </a:lnTo>
                <a:lnTo>
                  <a:pt x="2228398" y="350519"/>
                </a:lnTo>
                <a:lnTo>
                  <a:pt x="2248589" y="35813"/>
                </a:lnTo>
                <a:lnTo>
                  <a:pt x="2241800" y="35813"/>
                </a:lnTo>
                <a:lnTo>
                  <a:pt x="2234486" y="35346"/>
                </a:lnTo>
                <a:lnTo>
                  <a:pt x="2248619" y="35346"/>
                </a:lnTo>
                <a:lnTo>
                  <a:pt x="2249078" y="28193"/>
                </a:lnTo>
                <a:close/>
              </a:path>
              <a:path w="2249804" h="2019300">
                <a:moveTo>
                  <a:pt x="2141216" y="269747"/>
                </a:moveTo>
                <a:lnTo>
                  <a:pt x="2145590" y="274701"/>
                </a:lnTo>
                <a:lnTo>
                  <a:pt x="2150360" y="270509"/>
                </a:lnTo>
                <a:lnTo>
                  <a:pt x="2141216" y="269747"/>
                </a:lnTo>
                <a:close/>
              </a:path>
              <a:path w="2249804" h="2019300">
                <a:moveTo>
                  <a:pt x="1991102" y="88391"/>
                </a:moveTo>
                <a:lnTo>
                  <a:pt x="1985769" y="93078"/>
                </a:lnTo>
                <a:lnTo>
                  <a:pt x="1990340" y="98297"/>
                </a:lnTo>
                <a:lnTo>
                  <a:pt x="1991102" y="88391"/>
                </a:lnTo>
                <a:close/>
              </a:path>
              <a:path w="2249804" h="2019300">
                <a:moveTo>
                  <a:pt x="2000202" y="88391"/>
                </a:moveTo>
                <a:lnTo>
                  <a:pt x="1991102" y="88391"/>
                </a:lnTo>
                <a:lnTo>
                  <a:pt x="1990340" y="98297"/>
                </a:lnTo>
                <a:lnTo>
                  <a:pt x="2001244" y="98297"/>
                </a:lnTo>
                <a:lnTo>
                  <a:pt x="2005580" y="94487"/>
                </a:lnTo>
                <a:lnTo>
                  <a:pt x="2000202" y="88391"/>
                </a:lnTo>
                <a:close/>
              </a:path>
              <a:path w="2249804" h="2019300">
                <a:moveTo>
                  <a:pt x="1904234" y="0"/>
                </a:moveTo>
                <a:lnTo>
                  <a:pt x="1985769" y="93078"/>
                </a:lnTo>
                <a:lnTo>
                  <a:pt x="1991102" y="88391"/>
                </a:lnTo>
                <a:lnTo>
                  <a:pt x="2000202" y="88391"/>
                </a:lnTo>
                <a:lnTo>
                  <a:pt x="1936578" y="16285"/>
                </a:lnTo>
                <a:lnTo>
                  <a:pt x="1920236" y="15239"/>
                </a:lnTo>
                <a:lnTo>
                  <a:pt x="1925570" y="3809"/>
                </a:lnTo>
                <a:lnTo>
                  <a:pt x="1961765" y="3809"/>
                </a:lnTo>
                <a:lnTo>
                  <a:pt x="1904234" y="0"/>
                </a:lnTo>
                <a:close/>
              </a:path>
              <a:path w="2249804" h="2019300">
                <a:moveTo>
                  <a:pt x="2234942" y="28193"/>
                </a:moveTo>
                <a:lnTo>
                  <a:pt x="2234486" y="35346"/>
                </a:lnTo>
                <a:lnTo>
                  <a:pt x="2241800" y="35813"/>
                </a:lnTo>
                <a:lnTo>
                  <a:pt x="2234942" y="28193"/>
                </a:lnTo>
                <a:close/>
              </a:path>
              <a:path w="2249804" h="2019300">
                <a:moveTo>
                  <a:pt x="1961765" y="3809"/>
                </a:moveTo>
                <a:lnTo>
                  <a:pt x="1925570" y="3809"/>
                </a:lnTo>
                <a:lnTo>
                  <a:pt x="1936578" y="16285"/>
                </a:lnTo>
                <a:lnTo>
                  <a:pt x="2234486" y="35346"/>
                </a:lnTo>
                <a:lnTo>
                  <a:pt x="2234942" y="28193"/>
                </a:lnTo>
                <a:lnTo>
                  <a:pt x="2249078" y="28193"/>
                </a:lnTo>
                <a:lnTo>
                  <a:pt x="2249420" y="22859"/>
                </a:lnTo>
                <a:lnTo>
                  <a:pt x="1961765" y="3809"/>
                </a:lnTo>
                <a:close/>
              </a:path>
              <a:path w="2249804" h="2019300">
                <a:moveTo>
                  <a:pt x="1925570" y="3809"/>
                </a:moveTo>
                <a:lnTo>
                  <a:pt x="1920236" y="15239"/>
                </a:lnTo>
                <a:lnTo>
                  <a:pt x="1936578" y="16285"/>
                </a:lnTo>
                <a:lnTo>
                  <a:pt x="1925570" y="380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6476115" y="2373639"/>
            <a:ext cx="2112010" cy="1896745"/>
          </a:xfrm>
          <a:custGeom>
            <a:avLst/>
            <a:gdLst/>
            <a:ahLst/>
            <a:cxnLst/>
            <a:rect l="l" t="t" r="r" b="b"/>
            <a:pathLst>
              <a:path w="2112009" h="1896745">
                <a:moveTo>
                  <a:pt x="149351" y="0"/>
                </a:moveTo>
                <a:lnTo>
                  <a:pt x="0" y="169163"/>
                </a:lnTo>
                <a:lnTo>
                  <a:pt x="1867661" y="1812035"/>
                </a:lnTo>
                <a:lnTo>
                  <a:pt x="1792985" y="1896617"/>
                </a:lnTo>
                <a:lnTo>
                  <a:pt x="2111501" y="1876805"/>
                </a:lnTo>
                <a:lnTo>
                  <a:pt x="2096378" y="1642109"/>
                </a:lnTo>
                <a:lnTo>
                  <a:pt x="2016251" y="1642109"/>
                </a:lnTo>
                <a:lnTo>
                  <a:pt x="149351" y="0"/>
                </a:lnTo>
                <a:close/>
              </a:path>
              <a:path w="2112009" h="1896745">
                <a:moveTo>
                  <a:pt x="2090927" y="1557527"/>
                </a:moveTo>
                <a:lnTo>
                  <a:pt x="2016251" y="1642109"/>
                </a:lnTo>
                <a:lnTo>
                  <a:pt x="2096378" y="1642109"/>
                </a:lnTo>
                <a:lnTo>
                  <a:pt x="2090927" y="1557527"/>
                </a:lnTo>
                <a:close/>
              </a:path>
            </a:pathLst>
          </a:custGeom>
          <a:solidFill>
            <a:srgbClr val="FFFF8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466209" y="2363733"/>
            <a:ext cx="2129155" cy="1915160"/>
          </a:xfrm>
          <a:custGeom>
            <a:avLst/>
            <a:gdLst/>
            <a:ahLst/>
            <a:cxnLst/>
            <a:rect l="l" t="t" r="r" b="b"/>
            <a:pathLst>
              <a:path w="2129154" h="1915160">
                <a:moveTo>
                  <a:pt x="1867667" y="1822588"/>
                </a:moveTo>
                <a:lnTo>
                  <a:pt x="1786889" y="1914905"/>
                </a:lnTo>
                <a:lnTo>
                  <a:pt x="1845879" y="1911095"/>
                </a:lnTo>
                <a:lnTo>
                  <a:pt x="1807463" y="1911095"/>
                </a:lnTo>
                <a:lnTo>
                  <a:pt x="1802129" y="1899665"/>
                </a:lnTo>
                <a:lnTo>
                  <a:pt x="1818431" y="1898651"/>
                </a:lnTo>
                <a:lnTo>
                  <a:pt x="1881339" y="1827275"/>
                </a:lnTo>
                <a:lnTo>
                  <a:pt x="1872995" y="1827275"/>
                </a:lnTo>
                <a:lnTo>
                  <a:pt x="1867667" y="1822588"/>
                </a:lnTo>
                <a:close/>
              </a:path>
              <a:path w="2129154" h="1915160">
                <a:moveTo>
                  <a:pt x="1818431" y="1898651"/>
                </a:moveTo>
                <a:lnTo>
                  <a:pt x="1802129" y="1899665"/>
                </a:lnTo>
                <a:lnTo>
                  <a:pt x="1807463" y="1911095"/>
                </a:lnTo>
                <a:lnTo>
                  <a:pt x="1818431" y="1898651"/>
                </a:lnTo>
                <a:close/>
              </a:path>
              <a:path w="2129154" h="1915160">
                <a:moveTo>
                  <a:pt x="2114133" y="1880259"/>
                </a:moveTo>
                <a:lnTo>
                  <a:pt x="1818431" y="1898651"/>
                </a:lnTo>
                <a:lnTo>
                  <a:pt x="1807463" y="1911095"/>
                </a:lnTo>
                <a:lnTo>
                  <a:pt x="1845879" y="1911095"/>
                </a:lnTo>
                <a:lnTo>
                  <a:pt x="2129027" y="1892807"/>
                </a:lnTo>
                <a:lnTo>
                  <a:pt x="2128634" y="1886711"/>
                </a:lnTo>
                <a:lnTo>
                  <a:pt x="2114549" y="1886711"/>
                </a:lnTo>
                <a:lnTo>
                  <a:pt x="2114133" y="1880259"/>
                </a:lnTo>
                <a:close/>
              </a:path>
              <a:path w="2129154" h="1915160">
                <a:moveTo>
                  <a:pt x="2120645" y="1879853"/>
                </a:moveTo>
                <a:lnTo>
                  <a:pt x="2114133" y="1880259"/>
                </a:lnTo>
                <a:lnTo>
                  <a:pt x="2114549" y="1886711"/>
                </a:lnTo>
                <a:lnTo>
                  <a:pt x="2120645" y="1879853"/>
                </a:lnTo>
                <a:close/>
              </a:path>
              <a:path w="2129154" h="1915160">
                <a:moveTo>
                  <a:pt x="2128191" y="1879853"/>
                </a:moveTo>
                <a:lnTo>
                  <a:pt x="2120645" y="1879853"/>
                </a:lnTo>
                <a:lnTo>
                  <a:pt x="2114549" y="1886711"/>
                </a:lnTo>
                <a:lnTo>
                  <a:pt x="2128634" y="1886711"/>
                </a:lnTo>
                <a:lnTo>
                  <a:pt x="2128191" y="1879853"/>
                </a:lnTo>
                <a:close/>
              </a:path>
              <a:path w="2129154" h="1915160">
                <a:moveTo>
                  <a:pt x="2108061" y="1568195"/>
                </a:moveTo>
                <a:lnTo>
                  <a:pt x="2093975" y="1568195"/>
                </a:lnTo>
                <a:lnTo>
                  <a:pt x="2106167" y="1572005"/>
                </a:lnTo>
                <a:lnTo>
                  <a:pt x="2095037" y="1584634"/>
                </a:lnTo>
                <a:lnTo>
                  <a:pt x="2114133" y="1880259"/>
                </a:lnTo>
                <a:lnTo>
                  <a:pt x="2120645" y="1879853"/>
                </a:lnTo>
                <a:lnTo>
                  <a:pt x="2128191" y="1879853"/>
                </a:lnTo>
                <a:lnTo>
                  <a:pt x="2108061" y="1568195"/>
                </a:lnTo>
                <a:close/>
              </a:path>
              <a:path w="2129154" h="1915160">
                <a:moveTo>
                  <a:pt x="1872233" y="1817369"/>
                </a:moveTo>
                <a:lnTo>
                  <a:pt x="1867667" y="1822588"/>
                </a:lnTo>
                <a:lnTo>
                  <a:pt x="1872995" y="1827275"/>
                </a:lnTo>
                <a:lnTo>
                  <a:pt x="1872233" y="1817369"/>
                </a:lnTo>
                <a:close/>
              </a:path>
              <a:path w="2129154" h="1915160">
                <a:moveTo>
                  <a:pt x="1882382" y="1817369"/>
                </a:moveTo>
                <a:lnTo>
                  <a:pt x="1872233" y="1817369"/>
                </a:lnTo>
                <a:lnTo>
                  <a:pt x="1872995" y="1827275"/>
                </a:lnTo>
                <a:lnTo>
                  <a:pt x="1881339" y="1827275"/>
                </a:lnTo>
                <a:lnTo>
                  <a:pt x="1886711" y="1821179"/>
                </a:lnTo>
                <a:lnTo>
                  <a:pt x="1882382" y="1817369"/>
                </a:lnTo>
                <a:close/>
              </a:path>
              <a:path w="2129154" h="1915160">
                <a:moveTo>
                  <a:pt x="158495" y="0"/>
                </a:moveTo>
                <a:lnTo>
                  <a:pt x="0" y="179831"/>
                </a:lnTo>
                <a:lnTo>
                  <a:pt x="1867667" y="1822588"/>
                </a:lnTo>
                <a:lnTo>
                  <a:pt x="1872233" y="1817369"/>
                </a:lnTo>
                <a:lnTo>
                  <a:pt x="1882382" y="1817369"/>
                </a:lnTo>
                <a:lnTo>
                  <a:pt x="25735" y="183641"/>
                </a:lnTo>
                <a:lnTo>
                  <a:pt x="15239" y="183641"/>
                </a:lnTo>
                <a:lnTo>
                  <a:pt x="14477" y="173735"/>
                </a:lnTo>
                <a:lnTo>
                  <a:pt x="23941" y="173735"/>
                </a:lnTo>
                <a:lnTo>
                  <a:pt x="159843" y="19016"/>
                </a:lnTo>
                <a:lnTo>
                  <a:pt x="154685" y="14477"/>
                </a:lnTo>
                <a:lnTo>
                  <a:pt x="174949" y="14477"/>
                </a:lnTo>
                <a:lnTo>
                  <a:pt x="158495" y="0"/>
                </a:lnTo>
                <a:close/>
              </a:path>
              <a:path w="2129154" h="1915160">
                <a:moveTo>
                  <a:pt x="174949" y="14477"/>
                </a:moveTo>
                <a:lnTo>
                  <a:pt x="163829" y="14477"/>
                </a:lnTo>
                <a:lnTo>
                  <a:pt x="159843" y="19016"/>
                </a:lnTo>
                <a:lnTo>
                  <a:pt x="2026919" y="1661921"/>
                </a:lnTo>
                <a:lnTo>
                  <a:pt x="2039008" y="1648205"/>
                </a:lnTo>
                <a:lnTo>
                  <a:pt x="2021585" y="1648205"/>
                </a:lnTo>
                <a:lnTo>
                  <a:pt x="2025940" y="1643229"/>
                </a:lnTo>
                <a:lnTo>
                  <a:pt x="174949" y="14477"/>
                </a:lnTo>
                <a:close/>
              </a:path>
              <a:path w="2129154" h="1915160">
                <a:moveTo>
                  <a:pt x="2025940" y="1643229"/>
                </a:moveTo>
                <a:lnTo>
                  <a:pt x="2021585" y="1648205"/>
                </a:lnTo>
                <a:lnTo>
                  <a:pt x="2030729" y="1647443"/>
                </a:lnTo>
                <a:lnTo>
                  <a:pt x="2025940" y="1643229"/>
                </a:lnTo>
                <a:close/>
              </a:path>
              <a:path w="2129154" h="1915160">
                <a:moveTo>
                  <a:pt x="2106929" y="1550669"/>
                </a:moveTo>
                <a:lnTo>
                  <a:pt x="2025940" y="1643229"/>
                </a:lnTo>
                <a:lnTo>
                  <a:pt x="2030729" y="1647443"/>
                </a:lnTo>
                <a:lnTo>
                  <a:pt x="2021585" y="1648205"/>
                </a:lnTo>
                <a:lnTo>
                  <a:pt x="2039008" y="1648205"/>
                </a:lnTo>
                <a:lnTo>
                  <a:pt x="2095037" y="1584634"/>
                </a:lnTo>
                <a:lnTo>
                  <a:pt x="2093975" y="1568195"/>
                </a:lnTo>
                <a:lnTo>
                  <a:pt x="2108061" y="1568195"/>
                </a:lnTo>
                <a:lnTo>
                  <a:pt x="2106929" y="1550669"/>
                </a:lnTo>
                <a:close/>
              </a:path>
              <a:path w="2129154" h="1915160">
                <a:moveTo>
                  <a:pt x="2093975" y="1568195"/>
                </a:moveTo>
                <a:lnTo>
                  <a:pt x="2095037" y="1584634"/>
                </a:lnTo>
                <a:lnTo>
                  <a:pt x="2106167" y="1572005"/>
                </a:lnTo>
                <a:lnTo>
                  <a:pt x="2093975" y="1568195"/>
                </a:lnTo>
                <a:close/>
              </a:path>
              <a:path w="2129154" h="1915160">
                <a:moveTo>
                  <a:pt x="14477" y="173735"/>
                </a:moveTo>
                <a:lnTo>
                  <a:pt x="15239" y="183641"/>
                </a:lnTo>
                <a:lnTo>
                  <a:pt x="19815" y="178432"/>
                </a:lnTo>
                <a:lnTo>
                  <a:pt x="14477" y="173735"/>
                </a:lnTo>
                <a:close/>
              </a:path>
              <a:path w="2129154" h="1915160">
                <a:moveTo>
                  <a:pt x="19815" y="178432"/>
                </a:moveTo>
                <a:lnTo>
                  <a:pt x="15239" y="183641"/>
                </a:lnTo>
                <a:lnTo>
                  <a:pt x="25735" y="183641"/>
                </a:lnTo>
                <a:lnTo>
                  <a:pt x="19815" y="178432"/>
                </a:lnTo>
                <a:close/>
              </a:path>
              <a:path w="2129154" h="1915160">
                <a:moveTo>
                  <a:pt x="23941" y="173735"/>
                </a:moveTo>
                <a:lnTo>
                  <a:pt x="14477" y="173735"/>
                </a:lnTo>
                <a:lnTo>
                  <a:pt x="19815" y="178432"/>
                </a:lnTo>
                <a:lnTo>
                  <a:pt x="23941" y="173735"/>
                </a:lnTo>
                <a:close/>
              </a:path>
              <a:path w="2129154" h="1915160">
                <a:moveTo>
                  <a:pt x="163829" y="14477"/>
                </a:moveTo>
                <a:lnTo>
                  <a:pt x="154685" y="14477"/>
                </a:lnTo>
                <a:lnTo>
                  <a:pt x="159843" y="19016"/>
                </a:lnTo>
                <a:lnTo>
                  <a:pt x="163829" y="144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166238" y="2985525"/>
            <a:ext cx="441325" cy="2223135"/>
          </a:xfrm>
          <a:custGeom>
            <a:avLst/>
            <a:gdLst/>
            <a:ahLst/>
            <a:cxnLst/>
            <a:rect l="l" t="t" r="r" b="b"/>
            <a:pathLst>
              <a:path w="441325" h="2223135">
                <a:moveTo>
                  <a:pt x="0" y="2051297"/>
                </a:moveTo>
                <a:lnTo>
                  <a:pt x="140207" y="2222747"/>
                </a:lnTo>
                <a:lnTo>
                  <a:pt x="312419" y="2082539"/>
                </a:lnTo>
                <a:lnTo>
                  <a:pt x="233933" y="2074919"/>
                </a:lnTo>
                <a:lnTo>
                  <a:pt x="235467" y="2059679"/>
                </a:lnTo>
                <a:lnTo>
                  <a:pt x="78485" y="2059679"/>
                </a:lnTo>
                <a:lnTo>
                  <a:pt x="0" y="2051297"/>
                </a:lnTo>
                <a:close/>
              </a:path>
              <a:path w="441325" h="2223135">
                <a:moveTo>
                  <a:pt x="284987" y="0"/>
                </a:moveTo>
                <a:lnTo>
                  <a:pt x="78485" y="2059679"/>
                </a:lnTo>
                <a:lnTo>
                  <a:pt x="235467" y="2059679"/>
                </a:lnTo>
                <a:lnTo>
                  <a:pt x="441197" y="15239"/>
                </a:lnTo>
                <a:lnTo>
                  <a:pt x="284987" y="0"/>
                </a:lnTo>
                <a:close/>
              </a:path>
            </a:pathLst>
          </a:custGeom>
          <a:solidFill>
            <a:srgbClr val="FFFF8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150997" y="2977905"/>
            <a:ext cx="464184" cy="2240280"/>
          </a:xfrm>
          <a:custGeom>
            <a:avLst/>
            <a:gdLst/>
            <a:ahLst/>
            <a:cxnLst/>
            <a:rect l="l" t="t" r="r" b="b"/>
            <a:pathLst>
              <a:path w="464185" h="2240279">
                <a:moveTo>
                  <a:pt x="0" y="2050535"/>
                </a:moveTo>
                <a:lnTo>
                  <a:pt x="154685" y="2240273"/>
                </a:lnTo>
                <a:lnTo>
                  <a:pt x="171510" y="2226557"/>
                </a:lnTo>
                <a:lnTo>
                  <a:pt x="160781" y="2226557"/>
                </a:lnTo>
                <a:lnTo>
                  <a:pt x="151637" y="2225033"/>
                </a:lnTo>
                <a:lnTo>
                  <a:pt x="156370" y="2221163"/>
                </a:lnTo>
                <a:lnTo>
                  <a:pt x="30537" y="2067291"/>
                </a:lnTo>
                <a:lnTo>
                  <a:pt x="15239" y="2065775"/>
                </a:lnTo>
                <a:lnTo>
                  <a:pt x="20573" y="2055107"/>
                </a:lnTo>
                <a:lnTo>
                  <a:pt x="43609" y="2055107"/>
                </a:lnTo>
                <a:lnTo>
                  <a:pt x="0" y="2050535"/>
                </a:lnTo>
                <a:close/>
              </a:path>
              <a:path w="464185" h="2240279">
                <a:moveTo>
                  <a:pt x="156370" y="2221163"/>
                </a:moveTo>
                <a:lnTo>
                  <a:pt x="151637" y="2225033"/>
                </a:lnTo>
                <a:lnTo>
                  <a:pt x="160781" y="2226557"/>
                </a:lnTo>
                <a:lnTo>
                  <a:pt x="156370" y="2221163"/>
                </a:lnTo>
                <a:close/>
              </a:path>
              <a:path w="464185" h="2240279">
                <a:moveTo>
                  <a:pt x="310186" y="2095376"/>
                </a:moveTo>
                <a:lnTo>
                  <a:pt x="156370" y="2221163"/>
                </a:lnTo>
                <a:lnTo>
                  <a:pt x="160781" y="2226557"/>
                </a:lnTo>
                <a:lnTo>
                  <a:pt x="171510" y="2226557"/>
                </a:lnTo>
                <a:lnTo>
                  <a:pt x="330403" y="2097017"/>
                </a:lnTo>
                <a:lnTo>
                  <a:pt x="326897" y="2097017"/>
                </a:lnTo>
                <a:lnTo>
                  <a:pt x="310186" y="2095376"/>
                </a:lnTo>
                <a:close/>
              </a:path>
              <a:path w="464185" h="2240279">
                <a:moveTo>
                  <a:pt x="323087" y="2084825"/>
                </a:moveTo>
                <a:lnTo>
                  <a:pt x="310186" y="2095376"/>
                </a:lnTo>
                <a:lnTo>
                  <a:pt x="326897" y="2097017"/>
                </a:lnTo>
                <a:lnTo>
                  <a:pt x="323087" y="2084825"/>
                </a:lnTo>
                <a:close/>
              </a:path>
              <a:path w="464185" h="2240279">
                <a:moveTo>
                  <a:pt x="337155" y="2084825"/>
                </a:moveTo>
                <a:lnTo>
                  <a:pt x="323087" y="2084825"/>
                </a:lnTo>
                <a:lnTo>
                  <a:pt x="326897" y="2097017"/>
                </a:lnTo>
                <a:lnTo>
                  <a:pt x="330403" y="2097017"/>
                </a:lnTo>
                <a:lnTo>
                  <a:pt x="344423" y="2085587"/>
                </a:lnTo>
                <a:lnTo>
                  <a:pt x="337155" y="2084825"/>
                </a:lnTo>
                <a:close/>
              </a:path>
              <a:path w="464185" h="2240279">
                <a:moveTo>
                  <a:pt x="449579" y="22859"/>
                </a:moveTo>
                <a:lnTo>
                  <a:pt x="241553" y="2088635"/>
                </a:lnTo>
                <a:lnTo>
                  <a:pt x="310186" y="2095376"/>
                </a:lnTo>
                <a:lnTo>
                  <a:pt x="323087" y="2084825"/>
                </a:lnTo>
                <a:lnTo>
                  <a:pt x="337155" y="2084825"/>
                </a:lnTo>
                <a:lnTo>
                  <a:pt x="322619" y="2083301"/>
                </a:lnTo>
                <a:lnTo>
                  <a:pt x="256031" y="2083301"/>
                </a:lnTo>
                <a:lnTo>
                  <a:pt x="249935" y="2075681"/>
                </a:lnTo>
                <a:lnTo>
                  <a:pt x="256799" y="2075681"/>
                </a:lnTo>
                <a:lnTo>
                  <a:pt x="462753" y="29717"/>
                </a:lnTo>
                <a:lnTo>
                  <a:pt x="455675" y="29717"/>
                </a:lnTo>
                <a:lnTo>
                  <a:pt x="448955" y="29062"/>
                </a:lnTo>
                <a:lnTo>
                  <a:pt x="455093" y="29062"/>
                </a:lnTo>
                <a:lnTo>
                  <a:pt x="449579" y="22859"/>
                </a:lnTo>
                <a:close/>
              </a:path>
              <a:path w="464185" h="2240279">
                <a:moveTo>
                  <a:pt x="249935" y="2075681"/>
                </a:moveTo>
                <a:lnTo>
                  <a:pt x="256031" y="2083301"/>
                </a:lnTo>
                <a:lnTo>
                  <a:pt x="256727" y="2076393"/>
                </a:lnTo>
                <a:lnTo>
                  <a:pt x="249935" y="2075681"/>
                </a:lnTo>
                <a:close/>
              </a:path>
              <a:path w="464185" h="2240279">
                <a:moveTo>
                  <a:pt x="256727" y="2076393"/>
                </a:moveTo>
                <a:lnTo>
                  <a:pt x="256031" y="2083301"/>
                </a:lnTo>
                <a:lnTo>
                  <a:pt x="322619" y="2083301"/>
                </a:lnTo>
                <a:lnTo>
                  <a:pt x="256727" y="2076393"/>
                </a:lnTo>
                <a:close/>
              </a:path>
              <a:path w="464185" h="2240279">
                <a:moveTo>
                  <a:pt x="256799" y="2075681"/>
                </a:moveTo>
                <a:lnTo>
                  <a:pt x="249935" y="2075681"/>
                </a:lnTo>
                <a:lnTo>
                  <a:pt x="256727" y="2076393"/>
                </a:lnTo>
                <a:lnTo>
                  <a:pt x="256799" y="2075681"/>
                </a:lnTo>
                <a:close/>
              </a:path>
              <a:path w="464185" h="2240279">
                <a:moveTo>
                  <a:pt x="43609" y="2055107"/>
                </a:moveTo>
                <a:lnTo>
                  <a:pt x="20573" y="2055107"/>
                </a:lnTo>
                <a:lnTo>
                  <a:pt x="30537" y="2067291"/>
                </a:lnTo>
                <a:lnTo>
                  <a:pt x="99821" y="2074157"/>
                </a:lnTo>
                <a:lnTo>
                  <a:pt x="100586" y="2066537"/>
                </a:lnTo>
                <a:lnTo>
                  <a:pt x="86867" y="2066537"/>
                </a:lnTo>
                <a:lnTo>
                  <a:pt x="87552" y="2059714"/>
                </a:lnTo>
                <a:lnTo>
                  <a:pt x="43609" y="2055107"/>
                </a:lnTo>
                <a:close/>
              </a:path>
              <a:path w="464185" h="2240279">
                <a:moveTo>
                  <a:pt x="20573" y="2055107"/>
                </a:moveTo>
                <a:lnTo>
                  <a:pt x="15239" y="2065775"/>
                </a:lnTo>
                <a:lnTo>
                  <a:pt x="30537" y="2067291"/>
                </a:lnTo>
                <a:lnTo>
                  <a:pt x="20573" y="2055107"/>
                </a:lnTo>
                <a:close/>
              </a:path>
              <a:path w="464185" h="2240279">
                <a:moveTo>
                  <a:pt x="87552" y="2059714"/>
                </a:moveTo>
                <a:lnTo>
                  <a:pt x="86867" y="2066537"/>
                </a:lnTo>
                <a:lnTo>
                  <a:pt x="94487" y="2060441"/>
                </a:lnTo>
                <a:lnTo>
                  <a:pt x="87552" y="2059714"/>
                </a:lnTo>
                <a:close/>
              </a:path>
              <a:path w="464185" h="2240279">
                <a:moveTo>
                  <a:pt x="294131" y="0"/>
                </a:moveTo>
                <a:lnTo>
                  <a:pt x="87552" y="2059714"/>
                </a:lnTo>
                <a:lnTo>
                  <a:pt x="94487" y="2060441"/>
                </a:lnTo>
                <a:lnTo>
                  <a:pt x="86867" y="2066537"/>
                </a:lnTo>
                <a:lnTo>
                  <a:pt x="100586" y="2066537"/>
                </a:lnTo>
                <a:lnTo>
                  <a:pt x="306406" y="15155"/>
                </a:lnTo>
                <a:lnTo>
                  <a:pt x="299465" y="14477"/>
                </a:lnTo>
                <a:lnTo>
                  <a:pt x="307085" y="8381"/>
                </a:lnTo>
                <a:lnTo>
                  <a:pt x="379094" y="8381"/>
                </a:lnTo>
                <a:lnTo>
                  <a:pt x="294131" y="0"/>
                </a:lnTo>
                <a:close/>
              </a:path>
              <a:path w="464185" h="2240279">
                <a:moveTo>
                  <a:pt x="455093" y="29062"/>
                </a:moveTo>
                <a:lnTo>
                  <a:pt x="448955" y="29062"/>
                </a:lnTo>
                <a:lnTo>
                  <a:pt x="455675" y="29717"/>
                </a:lnTo>
                <a:lnTo>
                  <a:pt x="455093" y="29062"/>
                </a:lnTo>
                <a:close/>
              </a:path>
              <a:path w="464185" h="2240279">
                <a:moveTo>
                  <a:pt x="463444" y="22859"/>
                </a:moveTo>
                <a:lnTo>
                  <a:pt x="449579" y="22859"/>
                </a:lnTo>
                <a:lnTo>
                  <a:pt x="455675" y="29717"/>
                </a:lnTo>
                <a:lnTo>
                  <a:pt x="462753" y="29717"/>
                </a:lnTo>
                <a:lnTo>
                  <a:pt x="463444" y="22859"/>
                </a:lnTo>
                <a:close/>
              </a:path>
              <a:path w="464185" h="2240279">
                <a:moveTo>
                  <a:pt x="379094" y="8381"/>
                </a:moveTo>
                <a:lnTo>
                  <a:pt x="307085" y="8381"/>
                </a:lnTo>
                <a:lnTo>
                  <a:pt x="306406" y="15155"/>
                </a:lnTo>
                <a:lnTo>
                  <a:pt x="448955" y="29062"/>
                </a:lnTo>
                <a:lnTo>
                  <a:pt x="449579" y="22859"/>
                </a:lnTo>
                <a:lnTo>
                  <a:pt x="463444" y="22859"/>
                </a:lnTo>
                <a:lnTo>
                  <a:pt x="464057" y="16763"/>
                </a:lnTo>
                <a:lnTo>
                  <a:pt x="379094" y="8381"/>
                </a:lnTo>
                <a:close/>
              </a:path>
              <a:path w="464185" h="2240279">
                <a:moveTo>
                  <a:pt x="307085" y="8381"/>
                </a:moveTo>
                <a:lnTo>
                  <a:pt x="299465" y="14477"/>
                </a:lnTo>
                <a:lnTo>
                  <a:pt x="306406" y="15155"/>
                </a:lnTo>
                <a:lnTo>
                  <a:pt x="307085" y="838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4C7FCC6-3FE8-0E4B-8D73-EF358DB86BA3}"/>
              </a:ext>
            </a:extLst>
          </p:cNvPr>
          <p:cNvSpPr txBox="1"/>
          <p:nvPr/>
        </p:nvSpPr>
        <p:spPr>
          <a:xfrm>
            <a:off x="1863524" y="6667018"/>
            <a:ext cx="7289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See workshop-angular13:  </a:t>
            </a:r>
            <a:r>
              <a:rPr lang="en-US" b="1" dirty="0">
                <a:solidFill>
                  <a:srgbClr val="C00000"/>
                </a:solidFill>
              </a:rPr>
              <a:t>D03-pubsub-ordercomponent</a:t>
            </a:r>
            <a:endParaRPr lang="en-NL" b="1" dirty="0">
              <a:solidFill>
                <a:srgbClr val="C00000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0DE91-C942-4E43-B545-0931906A76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6584" y="472181"/>
            <a:ext cx="8271116" cy="1692771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     Subject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vs </a:t>
            </a:r>
            <a:r>
              <a:rPr lang="en-US" dirty="0" err="1">
                <a:solidFill>
                  <a:srgbClr val="00B0F0"/>
                </a:solidFill>
              </a:rPr>
              <a:t>BehaviorSubject</a:t>
            </a:r>
            <a:r>
              <a:rPr lang="en-US" dirty="0">
                <a:solidFill>
                  <a:srgbClr val="00B0F0"/>
                </a:solidFill>
              </a:rPr>
              <a:t> </a:t>
            </a:r>
            <a:br>
              <a:rPr lang="en-US" dirty="0">
                <a:solidFill>
                  <a:srgbClr val="00B0F0"/>
                </a:solidFill>
              </a:rPr>
            </a:br>
            <a:r>
              <a:rPr lang="en-US" dirty="0"/>
              <a:t>vs </a:t>
            </a:r>
            <a:r>
              <a:rPr lang="en-US" dirty="0" err="1">
                <a:solidFill>
                  <a:srgbClr val="C00000"/>
                </a:solidFill>
              </a:rPr>
              <a:t>ReplaySubject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vs </a:t>
            </a:r>
            <a:r>
              <a:rPr lang="en-US" dirty="0" err="1">
                <a:solidFill>
                  <a:schemeClr val="accent2"/>
                </a:solidFill>
              </a:rPr>
              <a:t>AsyncSubject</a:t>
            </a:r>
            <a:endParaRPr lang="en-US" dirty="0">
              <a:solidFill>
                <a:schemeClr val="accent2"/>
              </a:solidFill>
            </a:endParaRPr>
          </a:p>
        </p:txBody>
      </p:sp>
      <p:pic>
        <p:nvPicPr>
          <p:cNvPr id="2050" name="Picture 2" descr="What is the difference between Subject and BehaviorSubject? - Stack Overflow">
            <a:extLst>
              <a:ext uri="{FF2B5EF4-FFF2-40B4-BE49-F238E27FC236}">
                <a16:creationId xmlns:a16="http://schemas.microsoft.com/office/drawing/2014/main" id="{015B130B-196E-8645-AF7A-C42F7519952B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0500" y="2702958"/>
            <a:ext cx="7215408" cy="2968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50D7593-51BE-3049-8C77-E74FF8CCCA6A}"/>
              </a:ext>
            </a:extLst>
          </p:cNvPr>
          <p:cNvSpPr/>
          <p:nvPr/>
        </p:nvSpPr>
        <p:spPr>
          <a:xfrm>
            <a:off x="2222500" y="6143625"/>
            <a:ext cx="50352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NL" dirty="0">
                <a:solidFill>
                  <a:srgbClr val="00B0F0"/>
                </a:solidFill>
              </a:rPr>
              <a:t>https://www.youtube.com/watch?v=sIeXs6EMKWQ</a:t>
            </a:r>
          </a:p>
        </p:txBody>
      </p:sp>
    </p:spTree>
    <p:extLst>
      <p:ext uri="{BB962C8B-B14F-4D97-AF65-F5344CB8AC3E}">
        <p14:creationId xmlns:p14="http://schemas.microsoft.com/office/powerpoint/2010/main" val="11829620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0FD5F-2A1D-9941-BD20-009C16C24E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6584" y="472182"/>
            <a:ext cx="8160230" cy="423193"/>
          </a:xfrm>
        </p:spPr>
        <p:txBody>
          <a:bodyPr/>
          <a:lstStyle/>
          <a:p>
            <a:r>
              <a:rPr lang="en-NL" dirty="0"/>
              <a:t>In depth RxJS Reference !!!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B9BA5E-BB3E-864A-A970-4E155BBC21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1770" y="1183666"/>
            <a:ext cx="9069859" cy="2100575"/>
          </a:xfrm>
        </p:spPr>
        <p:txBody>
          <a:bodyPr/>
          <a:lstStyle/>
          <a:p>
            <a:endParaRPr lang="en-NL" dirty="0"/>
          </a:p>
          <a:p>
            <a:endParaRPr lang="en-NL" dirty="0"/>
          </a:p>
          <a:p>
            <a:r>
              <a:rPr lang="en-US" dirty="0">
                <a:solidFill>
                  <a:srgbClr val="00B0F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https://indepth.dev/reference/rxjs/operators</a:t>
            </a:r>
            <a:endParaRPr lang="en-US" dirty="0">
              <a:solidFill>
                <a:srgbClr val="00B0F0"/>
              </a:solidFill>
            </a:endParaRPr>
          </a:p>
          <a:p>
            <a:endParaRPr lang="en-NL" dirty="0">
              <a:solidFill>
                <a:srgbClr val="00B0F0"/>
              </a:solidFill>
            </a:endParaRPr>
          </a:p>
          <a:p>
            <a:endParaRPr lang="en-NL" dirty="0">
              <a:solidFill>
                <a:srgbClr val="00B0F0"/>
              </a:solidFill>
            </a:endParaRPr>
          </a:p>
          <a:p>
            <a:r>
              <a:rPr lang="en-US" dirty="0">
                <a:solidFill>
                  <a:srgbClr val="00B0F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https://rxjs.dev/api/operators</a:t>
            </a:r>
            <a:endParaRPr lang="en-US" dirty="0">
              <a:solidFill>
                <a:srgbClr val="00B0F0"/>
              </a:solidFill>
            </a:endParaRPr>
          </a:p>
          <a:p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4362731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498FC-3DB5-E041-99FB-7CB66EA7D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6584" y="472182"/>
            <a:ext cx="8160230" cy="423193"/>
          </a:xfrm>
        </p:spPr>
        <p:txBody>
          <a:bodyPr/>
          <a:lstStyle/>
          <a:p>
            <a:pPr rtl="0"/>
            <a:r>
              <a:rPr lang="en-US" dirty="0" err="1"/>
              <a:t>RxJS</a:t>
            </a:r>
            <a:r>
              <a:rPr lang="en-US" dirty="0"/>
              <a:t> in Real live !</a:t>
            </a:r>
            <a:endParaRPr lang="en-NL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BD02DD-3F68-C640-8AA3-FE237E4E71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1770" y="1183666"/>
            <a:ext cx="9069859" cy="600164"/>
          </a:xfrm>
        </p:spPr>
        <p:txBody>
          <a:bodyPr/>
          <a:lstStyle/>
          <a:p>
            <a:pPr rtl="0"/>
            <a:b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endParaRPr lang="en-NL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68DA27-A6F3-5F49-801C-2D1BE40B87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183666"/>
            <a:ext cx="10693400" cy="599671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680DEF9-D107-A04D-86AF-9BF4A7980A42}"/>
              </a:ext>
            </a:extLst>
          </p:cNvPr>
          <p:cNvSpPr txBox="1"/>
          <p:nvPr/>
        </p:nvSpPr>
        <p:spPr>
          <a:xfrm>
            <a:off x="1384300" y="7193518"/>
            <a:ext cx="8936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https://</a:t>
            </a:r>
            <a:r>
              <a:rPr lang="en-US" dirty="0" err="1">
                <a:solidFill>
                  <a:srgbClr val="00B0F0"/>
                </a:solidFill>
              </a:rPr>
              <a:t>www.youtube.com</a:t>
            </a:r>
            <a:r>
              <a:rPr lang="en-US" dirty="0">
                <a:solidFill>
                  <a:srgbClr val="00B0F0"/>
                </a:solidFill>
              </a:rPr>
              <a:t>/</a:t>
            </a:r>
            <a:r>
              <a:rPr lang="en-US" dirty="0" err="1">
                <a:solidFill>
                  <a:srgbClr val="00B0F0"/>
                </a:solidFill>
              </a:rPr>
              <a:t>watch?v</a:t>
            </a:r>
            <a:r>
              <a:rPr lang="en-US" dirty="0">
                <a:solidFill>
                  <a:srgbClr val="00B0F0"/>
                </a:solidFill>
              </a:rPr>
              <a:t>=</a:t>
            </a:r>
            <a:r>
              <a:rPr lang="en-US" dirty="0" err="1">
                <a:solidFill>
                  <a:srgbClr val="00B0F0"/>
                </a:solidFill>
              </a:rPr>
              <a:t>xCfLfKNbnco&amp;list</a:t>
            </a:r>
            <a:r>
              <a:rPr lang="en-US" dirty="0">
                <a:solidFill>
                  <a:srgbClr val="00B0F0"/>
                </a:solidFill>
              </a:rPr>
              <a:t>=PLX7eV3JL9sfl8lRNZyzAu8YN-uqrgbhij</a:t>
            </a:r>
            <a:endParaRPr lang="en-NL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52691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E7907-CB44-D342-94DC-DB2D515697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6584" y="472182"/>
            <a:ext cx="8160230" cy="423193"/>
          </a:xfrm>
        </p:spPr>
        <p:txBody>
          <a:bodyPr/>
          <a:lstStyle/>
          <a:p>
            <a:r>
              <a:rPr lang="en-NL" dirty="0"/>
              <a:t>RxJs </a:t>
            </a:r>
            <a:r>
              <a:rPr lang="en-NL" dirty="0">
                <a:solidFill>
                  <a:srgbClr val="C00000"/>
                </a:solidFill>
              </a:rPr>
              <a:t>side effects </a:t>
            </a:r>
            <a:r>
              <a:rPr lang="en-NL" dirty="0"/>
              <a:t>– with </a:t>
            </a:r>
            <a:r>
              <a:rPr lang="en-NL" dirty="0">
                <a:solidFill>
                  <a:srgbClr val="C00000"/>
                </a:solidFill>
              </a:rPr>
              <a:t>tap-operator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69E466-0A53-8E4C-BCD7-1508779812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11052"/>
            <a:ext cx="10693400" cy="274074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E6B751A-EDA3-894F-AF92-7C4A7ACE9FB8}"/>
              </a:ext>
            </a:extLst>
          </p:cNvPr>
          <p:cNvSpPr txBox="1"/>
          <p:nvPr/>
        </p:nvSpPr>
        <p:spPr>
          <a:xfrm>
            <a:off x="518775" y="6298142"/>
            <a:ext cx="9655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DEMO:</a:t>
            </a:r>
            <a:r>
              <a:rPr lang="en-US" dirty="0"/>
              <a:t> </a:t>
            </a:r>
            <a:r>
              <a:rPr lang="en-US" dirty="0">
                <a:solidFill>
                  <a:srgbClr val="00B0F0"/>
                </a:solidFill>
              </a:rPr>
              <a:t>https://</a:t>
            </a:r>
            <a:r>
              <a:rPr lang="en-US" dirty="0" err="1">
                <a:solidFill>
                  <a:srgbClr val="00B0F0"/>
                </a:solidFill>
              </a:rPr>
              <a:t>www.youtube.com</a:t>
            </a:r>
            <a:r>
              <a:rPr lang="en-US" dirty="0">
                <a:solidFill>
                  <a:srgbClr val="00B0F0"/>
                </a:solidFill>
              </a:rPr>
              <a:t>/</a:t>
            </a:r>
            <a:r>
              <a:rPr lang="en-US" dirty="0" err="1">
                <a:solidFill>
                  <a:srgbClr val="00B0F0"/>
                </a:solidFill>
              </a:rPr>
              <a:t>watch?v</a:t>
            </a:r>
            <a:r>
              <a:rPr lang="en-US" dirty="0">
                <a:solidFill>
                  <a:srgbClr val="00B0F0"/>
                </a:solidFill>
              </a:rPr>
              <a:t>=</a:t>
            </a:r>
            <a:r>
              <a:rPr lang="en-US" dirty="0" err="1">
                <a:solidFill>
                  <a:srgbClr val="00B0F0"/>
                </a:solidFill>
              </a:rPr>
              <a:t>xCfLfKNbnco&amp;list</a:t>
            </a:r>
            <a:r>
              <a:rPr lang="en-US" dirty="0">
                <a:solidFill>
                  <a:srgbClr val="00B0F0"/>
                </a:solidFill>
              </a:rPr>
              <a:t>=PLX7eV3JL9sfl8lRNZyzAu8YN-uqrgbhij</a:t>
            </a:r>
            <a:endParaRPr lang="en-NL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43814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CBE145-20AB-EA49-9EAA-10ECC6EDA5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6584" y="472182"/>
            <a:ext cx="8160230" cy="423193"/>
          </a:xfrm>
        </p:spPr>
        <p:txBody>
          <a:bodyPr/>
          <a:lstStyle/>
          <a:p>
            <a:r>
              <a:rPr lang="en-NL" dirty="0"/>
              <a:t>RxJs – switchMap – Real live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7603CF-A506-0E47-A366-E87A0BED01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29612"/>
            <a:ext cx="10693400" cy="470362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8D0DAB2-707C-0243-BE78-1C72E5D96176}"/>
              </a:ext>
            </a:extLst>
          </p:cNvPr>
          <p:cNvSpPr txBox="1"/>
          <p:nvPr/>
        </p:nvSpPr>
        <p:spPr>
          <a:xfrm>
            <a:off x="518775" y="6298142"/>
            <a:ext cx="9655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DEMO:</a:t>
            </a:r>
            <a:r>
              <a:rPr lang="en-US" dirty="0"/>
              <a:t> </a:t>
            </a:r>
            <a:r>
              <a:rPr lang="en-US" dirty="0">
                <a:solidFill>
                  <a:srgbClr val="00B0F0"/>
                </a:solidFill>
              </a:rPr>
              <a:t>https://</a:t>
            </a:r>
            <a:r>
              <a:rPr lang="en-US" dirty="0" err="1">
                <a:solidFill>
                  <a:srgbClr val="00B0F0"/>
                </a:solidFill>
              </a:rPr>
              <a:t>www.youtube.com</a:t>
            </a:r>
            <a:r>
              <a:rPr lang="en-US" dirty="0">
                <a:solidFill>
                  <a:srgbClr val="00B0F0"/>
                </a:solidFill>
              </a:rPr>
              <a:t>/</a:t>
            </a:r>
            <a:r>
              <a:rPr lang="en-US" dirty="0" err="1">
                <a:solidFill>
                  <a:srgbClr val="00B0F0"/>
                </a:solidFill>
              </a:rPr>
              <a:t>watch?v</a:t>
            </a:r>
            <a:r>
              <a:rPr lang="en-US" dirty="0">
                <a:solidFill>
                  <a:srgbClr val="00B0F0"/>
                </a:solidFill>
              </a:rPr>
              <a:t>=</a:t>
            </a:r>
            <a:r>
              <a:rPr lang="en-US" dirty="0" err="1">
                <a:solidFill>
                  <a:srgbClr val="00B0F0"/>
                </a:solidFill>
              </a:rPr>
              <a:t>xCfLfKNbnco&amp;list</a:t>
            </a:r>
            <a:r>
              <a:rPr lang="en-US" dirty="0">
                <a:solidFill>
                  <a:srgbClr val="00B0F0"/>
                </a:solidFill>
              </a:rPr>
              <a:t>=PLX7eV3JL9sfl8lRNZyzAu8YN-uqrgbhij</a:t>
            </a:r>
            <a:endParaRPr lang="en-NL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48241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498FC-3DB5-E041-99FB-7CB66EA7D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6584" y="472182"/>
            <a:ext cx="8160230" cy="1269578"/>
          </a:xfrm>
        </p:spPr>
        <p:txBody>
          <a:bodyPr/>
          <a:lstStyle/>
          <a:p>
            <a:pPr rtl="0"/>
            <a:r>
              <a:rPr lang="en-US" dirty="0"/>
              <a:t>Observers and Subscriptions</a:t>
            </a:r>
            <a:br>
              <a:rPr lang="en-US" b="0" dirty="0"/>
            </a:br>
            <a:br>
              <a:rPr lang="en-US" dirty="0"/>
            </a:br>
            <a:endParaRPr lang="en-NL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BD02DD-3F68-C640-8AA3-FE237E4E71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1770" y="1183666"/>
            <a:ext cx="9069859" cy="4501232"/>
          </a:xfrm>
        </p:spPr>
        <p:txBody>
          <a:bodyPr/>
          <a:lstStyle/>
          <a:p>
            <a:pPr rtl="0"/>
            <a:r>
              <a:rPr lang="en-US" dirty="0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Observers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are also called </a:t>
            </a:r>
            <a:r>
              <a:rPr lang="en-US" dirty="0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listeners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(or consumers) as they can listen or subscribe to get the observed data.</a:t>
            </a:r>
          </a:p>
          <a:p>
            <a:pPr rtl="0"/>
            <a:b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en-US" u="sng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hlinkClick r:id="rId2"/>
              </a:rPr>
              <a:t>Subscriptions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are objects that are returned when you subscribe to an Observable. They contain many methods such as the </a:t>
            </a:r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unsubscribe() 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method that you can call to unsubscribe from receiving published values from the Observable.</a:t>
            </a:r>
          </a:p>
          <a:p>
            <a:pPr rtl="0"/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rtl="0"/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From the official docs:</a:t>
            </a:r>
          </a:p>
          <a:p>
            <a:pPr rtl="0"/>
            <a:endParaRPr lang="en-US" i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rtl="0"/>
            <a:r>
              <a:rPr lang="en-US" b="1" i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Subscription represents the execution of an Observable, is primarily useful for cancelling the execution.</a:t>
            </a:r>
            <a:endParaRPr lang="en-US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b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b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endParaRPr lang="en-NL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34075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72D71F-B6E5-AF4C-B503-537FDC8F19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6584" y="472182"/>
            <a:ext cx="8160230" cy="423193"/>
          </a:xfrm>
        </p:spPr>
        <p:txBody>
          <a:bodyPr/>
          <a:lstStyle/>
          <a:p>
            <a:r>
              <a:rPr lang="en-NL" dirty="0"/>
              <a:t>RxJs  zip-operator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1637AA-D577-9849-9369-22C58395B6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1770" y="1183666"/>
            <a:ext cx="9069859" cy="600164"/>
          </a:xfrm>
        </p:spPr>
        <p:txBody>
          <a:bodyPr/>
          <a:lstStyle/>
          <a:p>
            <a:r>
              <a:rPr lang="en-US" dirty="0">
                <a:solidFill>
                  <a:srgbClr val="00B0F0"/>
                </a:solidFill>
              </a:rPr>
              <a:t>https://</a:t>
            </a:r>
            <a:r>
              <a:rPr lang="en-US" dirty="0" err="1">
                <a:solidFill>
                  <a:srgbClr val="00B0F0"/>
                </a:solidFill>
              </a:rPr>
              <a:t>www.youtube.com</a:t>
            </a:r>
            <a:r>
              <a:rPr lang="en-US" dirty="0">
                <a:solidFill>
                  <a:srgbClr val="00B0F0"/>
                </a:solidFill>
              </a:rPr>
              <a:t>/</a:t>
            </a:r>
            <a:r>
              <a:rPr lang="en-US" dirty="0" err="1">
                <a:solidFill>
                  <a:srgbClr val="00B0F0"/>
                </a:solidFill>
              </a:rPr>
              <a:t>watch?v</a:t>
            </a:r>
            <a:r>
              <a:rPr lang="en-US" dirty="0">
                <a:solidFill>
                  <a:srgbClr val="00B0F0"/>
                </a:solidFill>
              </a:rPr>
              <a:t>=</a:t>
            </a:r>
            <a:r>
              <a:rPr lang="en-US" dirty="0" err="1">
                <a:solidFill>
                  <a:srgbClr val="00B0F0"/>
                </a:solidFill>
              </a:rPr>
              <a:t>csRIMubWYnw&amp;list</a:t>
            </a:r>
            <a:r>
              <a:rPr lang="en-US" dirty="0">
                <a:solidFill>
                  <a:srgbClr val="00B0F0"/>
                </a:solidFill>
              </a:rPr>
              <a:t>=PLX7eV3JL9sfl8lRNZyzAu8YN-uqrgbhij&amp;index=2</a:t>
            </a:r>
            <a:endParaRPr lang="en-NL" dirty="0">
              <a:solidFill>
                <a:srgbClr val="00B0F0"/>
              </a:solidFill>
            </a:endParaRPr>
          </a:p>
        </p:txBody>
      </p:sp>
      <p:pic>
        <p:nvPicPr>
          <p:cNvPr id="1031" name="Picture 7">
            <a:extLst>
              <a:ext uri="{FF2B5EF4-FFF2-40B4-BE49-F238E27FC236}">
                <a16:creationId xmlns:a16="http://schemas.microsoft.com/office/drawing/2014/main" id="{8E467840-D2C3-444F-9773-EE3735D95C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2900" y="2333625"/>
            <a:ext cx="8077200" cy="4498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83618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A72E08-B0F9-7743-B071-2AF12DF1A3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6584" y="472182"/>
            <a:ext cx="9426816" cy="846386"/>
          </a:xfrm>
        </p:spPr>
        <p:txBody>
          <a:bodyPr/>
          <a:lstStyle/>
          <a:p>
            <a:r>
              <a:rPr lang="en-US" dirty="0" err="1"/>
              <a:t>RxJs</a:t>
            </a:r>
            <a:r>
              <a:rPr lang="en-US" dirty="0"/>
              <a:t>  </a:t>
            </a:r>
            <a:r>
              <a:rPr lang="en-US" dirty="0" err="1"/>
              <a:t>switchMap</a:t>
            </a:r>
            <a:r>
              <a:rPr lang="en-US" dirty="0"/>
              <a:t> vs </a:t>
            </a:r>
            <a:r>
              <a:rPr lang="en-US" dirty="0" err="1"/>
              <a:t>mergeMap</a:t>
            </a:r>
            <a:r>
              <a:rPr lang="en-US" dirty="0"/>
              <a:t> </a:t>
            </a:r>
            <a:br>
              <a:rPr lang="en-US" dirty="0"/>
            </a:br>
            <a:endParaRPr lang="en-NL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98BD92-9879-2A42-971E-21E00517F5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1770" y="1183666"/>
            <a:ext cx="9069859" cy="900246"/>
          </a:xfrm>
        </p:spPr>
        <p:txBody>
          <a:bodyPr/>
          <a:lstStyle/>
          <a:p>
            <a:pPr rtl="0"/>
            <a:r>
              <a:rPr lang="en-US" b="1" dirty="0" err="1">
                <a:solidFill>
                  <a:srgbClr val="C00000"/>
                </a:solidFill>
              </a:rPr>
              <a:t>Flatmap</a:t>
            </a:r>
            <a:r>
              <a:rPr lang="en-US" b="1" dirty="0">
                <a:solidFill>
                  <a:srgbClr val="C00000"/>
                </a:solidFill>
              </a:rPr>
              <a:t> = </a:t>
            </a:r>
            <a:r>
              <a:rPr lang="en-US" b="1" dirty="0" err="1">
                <a:solidFill>
                  <a:srgbClr val="C00000"/>
                </a:solidFill>
              </a:rPr>
              <a:t>MergeMap</a:t>
            </a:r>
            <a:r>
              <a:rPr lang="en-US" b="1" dirty="0">
                <a:solidFill>
                  <a:srgbClr val="C00000"/>
                </a:solidFill>
              </a:rPr>
              <a:t> !!!</a:t>
            </a:r>
            <a:endParaRPr lang="en-NL" dirty="0">
              <a:solidFill>
                <a:srgbClr val="C00000"/>
              </a:solidFill>
            </a:endParaRPr>
          </a:p>
          <a:p>
            <a:endParaRPr lang="en-NL" dirty="0"/>
          </a:p>
          <a:p>
            <a:r>
              <a:rPr lang="en-US" dirty="0">
                <a:solidFill>
                  <a:srgbClr val="00B0F0"/>
                </a:solidFill>
              </a:rPr>
              <a:t>https://</a:t>
            </a:r>
            <a:r>
              <a:rPr lang="en-US" dirty="0" err="1">
                <a:solidFill>
                  <a:srgbClr val="00B0F0"/>
                </a:solidFill>
              </a:rPr>
              <a:t>www.youtube.com</a:t>
            </a:r>
            <a:r>
              <a:rPr lang="en-US" dirty="0">
                <a:solidFill>
                  <a:srgbClr val="00B0F0"/>
                </a:solidFill>
              </a:rPr>
              <a:t>/</a:t>
            </a:r>
            <a:r>
              <a:rPr lang="en-US" dirty="0" err="1">
                <a:solidFill>
                  <a:srgbClr val="00B0F0"/>
                </a:solidFill>
              </a:rPr>
              <a:t>watch?v</a:t>
            </a:r>
            <a:r>
              <a:rPr lang="en-US" dirty="0">
                <a:solidFill>
                  <a:srgbClr val="00B0F0"/>
                </a:solidFill>
              </a:rPr>
              <a:t>=qYdKmYp95Jg</a:t>
            </a:r>
            <a:endParaRPr lang="en-NL" dirty="0">
              <a:solidFill>
                <a:srgbClr val="00B0F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B7F4D3-BE51-D749-88C6-990F6A1F0E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5300" y="2409825"/>
            <a:ext cx="8394700" cy="4426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6137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A72E08-B0F9-7743-B071-2AF12DF1A3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6584" y="472182"/>
            <a:ext cx="9069858" cy="423193"/>
          </a:xfrm>
        </p:spPr>
        <p:txBody>
          <a:bodyPr/>
          <a:lstStyle/>
          <a:p>
            <a:r>
              <a:rPr lang="en-US" dirty="0" err="1"/>
              <a:t>RxJs</a:t>
            </a:r>
            <a:r>
              <a:rPr lang="en-US" dirty="0"/>
              <a:t>  </a:t>
            </a:r>
            <a:r>
              <a:rPr lang="en-US" dirty="0" err="1"/>
              <a:t>exhaustMap</a:t>
            </a:r>
            <a:r>
              <a:rPr lang="en-US" dirty="0"/>
              <a:t> vs </a:t>
            </a:r>
            <a:r>
              <a:rPr lang="en-US" dirty="0" err="1"/>
              <a:t>concatMap</a:t>
            </a:r>
            <a:endParaRPr lang="en-NL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98BD92-9879-2A42-971E-21E00517F5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1770" y="1183666"/>
            <a:ext cx="9069859" cy="900246"/>
          </a:xfrm>
        </p:spPr>
        <p:txBody>
          <a:bodyPr/>
          <a:lstStyle/>
          <a:p>
            <a:endParaRPr lang="en-NL" dirty="0"/>
          </a:p>
          <a:p>
            <a:endParaRPr lang="en-NL" dirty="0"/>
          </a:p>
          <a:p>
            <a:r>
              <a:rPr lang="en-US" dirty="0">
                <a:solidFill>
                  <a:srgbClr val="00B0F0"/>
                </a:solidFill>
              </a:rPr>
              <a:t>https://</a:t>
            </a:r>
            <a:r>
              <a:rPr lang="en-US" dirty="0" err="1">
                <a:solidFill>
                  <a:srgbClr val="00B0F0"/>
                </a:solidFill>
              </a:rPr>
              <a:t>www.youtube.com</a:t>
            </a:r>
            <a:r>
              <a:rPr lang="en-US" dirty="0">
                <a:solidFill>
                  <a:srgbClr val="00B0F0"/>
                </a:solidFill>
              </a:rPr>
              <a:t>/</a:t>
            </a:r>
            <a:r>
              <a:rPr lang="en-US" dirty="0" err="1">
                <a:solidFill>
                  <a:srgbClr val="00B0F0"/>
                </a:solidFill>
              </a:rPr>
              <a:t>watch?v</a:t>
            </a:r>
            <a:r>
              <a:rPr lang="en-US" dirty="0">
                <a:solidFill>
                  <a:srgbClr val="00B0F0"/>
                </a:solidFill>
              </a:rPr>
              <a:t>=nh13_aPRQ0Q</a:t>
            </a:r>
            <a:endParaRPr lang="en-NL" dirty="0">
              <a:solidFill>
                <a:srgbClr val="00B0F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DDE380-B336-0341-90CA-448B022483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5300" y="2409825"/>
            <a:ext cx="8394700" cy="442616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C513313-89CA-C043-BCB1-418044DEB1F9}"/>
              </a:ext>
            </a:extLst>
          </p:cNvPr>
          <p:cNvSpPr/>
          <p:nvPr/>
        </p:nvSpPr>
        <p:spPr>
          <a:xfrm>
            <a:off x="5227917" y="3596759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NL" dirty="0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28921424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DBD09-E9AF-E34F-B0A7-7410530292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6584" y="472182"/>
            <a:ext cx="8160230" cy="1708160"/>
          </a:xfrm>
        </p:spPr>
        <p:txBody>
          <a:bodyPr/>
          <a:lstStyle/>
          <a:p>
            <a:pPr rtl="0"/>
            <a:r>
              <a:rPr lang="en-US" dirty="0" err="1"/>
              <a:t>concatMap</a:t>
            </a:r>
            <a:r>
              <a:rPr lang="en-US" dirty="0"/>
              <a:t>, </a:t>
            </a:r>
            <a:r>
              <a:rPr lang="en-US" dirty="0" err="1"/>
              <a:t>mergeMap</a:t>
            </a:r>
            <a:r>
              <a:rPr lang="en-US" dirty="0"/>
              <a:t>, </a:t>
            </a:r>
            <a:r>
              <a:rPr lang="en-US" dirty="0" err="1"/>
              <a:t>switchMap</a:t>
            </a:r>
            <a:r>
              <a:rPr lang="en-US" dirty="0"/>
              <a:t>, </a:t>
            </a:r>
            <a:r>
              <a:rPr lang="en-US" dirty="0" err="1"/>
              <a:t>exhaustMap</a:t>
            </a:r>
            <a:r>
              <a:rPr lang="en-US" dirty="0"/>
              <a:t>, </a:t>
            </a:r>
            <a:r>
              <a:rPr lang="en-US" dirty="0" err="1"/>
              <a:t>forkJoin</a:t>
            </a:r>
            <a:r>
              <a:rPr lang="en-US" dirty="0"/>
              <a:t> </a:t>
            </a:r>
            <a:br>
              <a:rPr lang="en-US" b="0" dirty="0"/>
            </a:br>
            <a:br>
              <a:rPr lang="en-US" dirty="0"/>
            </a:br>
            <a:endParaRPr lang="en-NL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5351DE-6271-2A4A-BC37-6F8E10D574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1769" y="1800225"/>
            <a:ext cx="9069859" cy="6001643"/>
          </a:xfrm>
        </p:spPr>
        <p:txBody>
          <a:bodyPr/>
          <a:lstStyle/>
          <a:p>
            <a:pPr rtl="0"/>
            <a:r>
              <a:rPr lang="en-US" u="sng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https://blog.angular-university.io/rxjs-higher-order-mapping/</a:t>
            </a:r>
            <a:endParaRPr lang="en-US" dirty="0">
              <a:solidFill>
                <a:srgbClr val="00B0F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rtl="0"/>
            <a:endParaRPr lang="en-US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rtl="0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How to choose the right mapping Operator?</a:t>
            </a:r>
          </a:p>
          <a:p>
            <a:pPr rtl="0"/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 rtl="0" fontAlgn="base">
              <a:buFont typeface="Arial" panose="020B0604020202020204" pitchFamily="34" charset="0"/>
              <a:buChar char="•"/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If we need to do things </a:t>
            </a:r>
            <a:r>
              <a:rPr lang="en-US" i="1" u="sng" dirty="0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 sequence 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while waiting for completion, then </a:t>
            </a:r>
            <a:r>
              <a:rPr lang="en-US" b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concatMap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is the right choice</a:t>
            </a:r>
          </a:p>
          <a:p>
            <a:pPr marL="342900" indent="-342900" rtl="0" fontAlgn="base">
              <a:buFont typeface="Arial" panose="020B0604020202020204" pitchFamily="34" charset="0"/>
              <a:buChar char="•"/>
            </a:pPr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 rtl="0" fontAlgn="base">
              <a:buFont typeface="Arial" panose="020B0604020202020204" pitchFamily="34" charset="0"/>
              <a:buChar char="•"/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For doing things </a:t>
            </a:r>
            <a:r>
              <a:rPr lang="en-US" i="1" u="sng" dirty="0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 parallel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en-US" b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mergeMap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is the best option (</a:t>
            </a:r>
            <a:r>
              <a:rPr lang="en-US" b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flatMap</a:t>
            </a:r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is an alias for </a:t>
            </a:r>
            <a:r>
              <a:rPr lang="en-US" b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mergeMap</a:t>
            </a:r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!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</a:p>
          <a:p>
            <a:pPr marL="342900" indent="-342900" rtl="0" fontAlgn="base">
              <a:buFont typeface="Arial" panose="020B0604020202020204" pitchFamily="34" charset="0"/>
              <a:buChar char="•"/>
            </a:pPr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 rtl="0" fontAlgn="base">
              <a:buFont typeface="Arial" panose="020B0604020202020204" pitchFamily="34" charset="0"/>
              <a:buChar char="•"/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 case we need </a:t>
            </a:r>
            <a:r>
              <a:rPr lang="en-US" i="1" u="sng" dirty="0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cancellation logic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en-US" b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switchMap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is the way to go</a:t>
            </a:r>
          </a:p>
          <a:p>
            <a:pPr marL="342900" indent="-342900" rtl="0" fontAlgn="base">
              <a:buFont typeface="Arial" panose="020B0604020202020204" pitchFamily="34" charset="0"/>
              <a:buChar char="•"/>
            </a:pPr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 rtl="0" fontAlgn="base">
              <a:buFont typeface="Arial" panose="020B0604020202020204" pitchFamily="34" charset="0"/>
              <a:buChar char="•"/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For </a:t>
            </a:r>
            <a:r>
              <a:rPr lang="en-US" i="1" u="sng" dirty="0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ignoring new Observables 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while the current one is still ongoing, </a:t>
            </a:r>
            <a:r>
              <a:rPr lang="en-US" b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exhaustMap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does just that</a:t>
            </a:r>
          </a:p>
          <a:p>
            <a:pPr marL="342900" indent="-342900" rtl="0" fontAlgn="base">
              <a:buFont typeface="Arial" panose="020B0604020202020204" pitchFamily="34" charset="0"/>
              <a:buChar char="•"/>
            </a:pPr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 rtl="0" fontAlgn="base">
              <a:buFont typeface="Arial" panose="020B0604020202020204" pitchFamily="34" charset="0"/>
              <a:buChar char="•"/>
            </a:pPr>
            <a:r>
              <a:rPr lang="en-US" b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forkJoin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 </a:t>
            </a:r>
            <a:r>
              <a:rPr lang="en-US" i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Wait for Observables to complete and then </a:t>
            </a:r>
            <a:r>
              <a:rPr lang="en-US" i="1" u="sng" dirty="0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combine last values they emitted</a:t>
            </a:r>
            <a:r>
              <a:rPr lang="en-US" i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b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b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endParaRPr lang="en-NL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18451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00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3883</TotalTime>
  <Words>724</Words>
  <Application>Microsoft Macintosh PowerPoint</Application>
  <PresentationFormat>Custom</PresentationFormat>
  <Paragraphs>96</Paragraphs>
  <Slides>17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Calibri</vt:lpstr>
      <vt:lpstr>Consolas</vt:lpstr>
      <vt:lpstr>Times New Roman</vt:lpstr>
      <vt:lpstr>Verdana</vt:lpstr>
      <vt:lpstr>Office Theme</vt:lpstr>
      <vt:lpstr>PowerPoint Presentation</vt:lpstr>
      <vt:lpstr>RxJS in Real live !</vt:lpstr>
      <vt:lpstr>RxJs side effects – with tap-operator</vt:lpstr>
      <vt:lpstr>RxJs – switchMap – Real live</vt:lpstr>
      <vt:lpstr>Observers and Subscriptions  </vt:lpstr>
      <vt:lpstr>RxJs  zip-operator</vt:lpstr>
      <vt:lpstr>RxJs  switchMap vs mergeMap  </vt:lpstr>
      <vt:lpstr>RxJs  exhaustMap vs concatMap</vt:lpstr>
      <vt:lpstr>concatMap, mergeMap, switchMap, exhaustMap, forkJoin   </vt:lpstr>
      <vt:lpstr>RxJs  Schedulers</vt:lpstr>
      <vt:lpstr>Hot and Cold Observables  </vt:lpstr>
      <vt:lpstr>Subject</vt:lpstr>
      <vt:lpstr>What is a Subject in RxJS?  </vt:lpstr>
      <vt:lpstr>PowerPoint Presentation</vt:lpstr>
      <vt:lpstr>Subject = Eventbus = queue/topic</vt:lpstr>
      <vt:lpstr>     Subject  vs BehaviorSubject  vs ReplaySubject  vs AsyncSubject</vt:lpstr>
      <vt:lpstr>In depth RxJS Reference !!!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Online2PDF.com</dc:creator>
  <cp:lastModifiedBy>Eijgermans, Peter</cp:lastModifiedBy>
  <cp:revision>121</cp:revision>
  <dcterms:created xsi:type="dcterms:W3CDTF">2019-02-17T16:58:35Z</dcterms:created>
  <dcterms:modified xsi:type="dcterms:W3CDTF">2022-01-16T14:39:44Z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2019-02-17T00:00:00Z</vt:filetime>
  </property>
  <property fmtid="{D5CDD505-2E9C-101B-9397-08002B2CF9AE}" pid="3" name="LastSaved">
    <vt:filetime>2019-02-17T00:00:00Z</vt:filetime>
  </property>
</Properties>
</file>